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56" r:id="rId3"/>
    <p:sldId id="257" r:id="rId4"/>
    <p:sldId id="258" r:id="rId5"/>
    <p:sldId id="260" r:id="rId6"/>
    <p:sldId id="261" r:id="rId7"/>
    <p:sldId id="269" r:id="rId8"/>
    <p:sldId id="262" r:id="rId9"/>
    <p:sldId id="266" r:id="rId10"/>
    <p:sldId id="265" r:id="rId11"/>
    <p:sldId id="263"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C7EC2D-B764-476A-8EC4-9A8D883A8E51}" v="2" dt="2024-05-17T15:21:54.4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80283" autoAdjust="0"/>
  </p:normalViewPr>
  <p:slideViewPr>
    <p:cSldViewPr snapToGrid="0">
      <p:cViewPr>
        <p:scale>
          <a:sx n="100" d="100"/>
          <a:sy n="100"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tas Tziazas" userId="c1f38f7b-465f-4660-af5e-5a78e652cb57" providerId="ADAL" clId="{09C7EC2D-B764-476A-8EC4-9A8D883A8E51}"/>
    <pc:docChg chg="custSel modSld">
      <pc:chgData name="Costas Tziazas" userId="c1f38f7b-465f-4660-af5e-5a78e652cb57" providerId="ADAL" clId="{09C7EC2D-B764-476A-8EC4-9A8D883A8E51}" dt="2024-05-17T15:22:22.886" v="818" actId="20577"/>
      <pc:docMkLst>
        <pc:docMk/>
      </pc:docMkLst>
      <pc:sldChg chg="modNotesTx">
        <pc:chgData name="Costas Tziazas" userId="c1f38f7b-465f-4660-af5e-5a78e652cb57" providerId="ADAL" clId="{09C7EC2D-B764-476A-8EC4-9A8D883A8E51}" dt="2024-05-17T15:22:00.173" v="813"/>
        <pc:sldMkLst>
          <pc:docMk/>
          <pc:sldMk cId="4117174681" sldId="258"/>
        </pc:sldMkLst>
      </pc:sldChg>
      <pc:sldChg chg="modNotesTx">
        <pc:chgData name="Costas Tziazas" userId="c1f38f7b-465f-4660-af5e-5a78e652cb57" providerId="ADAL" clId="{09C7EC2D-B764-476A-8EC4-9A8D883A8E51}" dt="2024-05-17T15:22:22.886" v="818" actId="20577"/>
        <pc:sldMkLst>
          <pc:docMk/>
          <pc:sldMk cId="2842052661"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79F72-574F-4076-8943-326A145BC900}" type="datetimeFigureOut">
              <a:rPr lang="LID4096" smtClean="0"/>
              <a:t>05/29/2024</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EC56E-54FC-4549-A47E-6C31A4377E41}" type="slidenum">
              <a:rPr lang="LID4096" smtClean="0"/>
              <a:t>‹#›</a:t>
            </a:fld>
            <a:endParaRPr lang="LID4096"/>
          </a:p>
        </p:txBody>
      </p:sp>
    </p:spTree>
    <p:extLst>
      <p:ext uri="{BB962C8B-B14F-4D97-AF65-F5344CB8AC3E}">
        <p14:creationId xmlns:p14="http://schemas.microsoft.com/office/powerpoint/2010/main" val="147651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 our main purpose is to provide an excellent  and above all safe passenger experience !! As many people say in our industry, we are the first and last face that a visitor sees when entering a country </a:t>
            </a:r>
          </a:p>
        </p:txBody>
      </p:sp>
      <p:sp>
        <p:nvSpPr>
          <p:cNvPr id="4" name="Slide Number Placeholder 3"/>
          <p:cNvSpPr>
            <a:spLocks noGrp="1"/>
          </p:cNvSpPr>
          <p:nvPr>
            <p:ph type="sldNum" sz="quarter" idx="5"/>
          </p:nvPr>
        </p:nvSpPr>
        <p:spPr/>
        <p:txBody>
          <a:bodyPr/>
          <a:lstStyle/>
          <a:p>
            <a:fld id="{DC1EC56E-54FC-4549-A47E-6C31A4377E41}" type="slidenum">
              <a:rPr lang="LID4096" smtClean="0"/>
              <a:t>2</a:t>
            </a:fld>
            <a:endParaRPr lang="LID4096"/>
          </a:p>
        </p:txBody>
      </p:sp>
    </p:spTree>
    <p:extLst>
      <p:ext uri="{BB962C8B-B14F-4D97-AF65-F5344CB8AC3E}">
        <p14:creationId xmlns:p14="http://schemas.microsoft.com/office/powerpoint/2010/main" val="192264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EC56E-54FC-4549-A47E-6C31A4377E41}" type="slidenum">
              <a:rPr lang="LID4096" smtClean="0"/>
              <a:t>3</a:t>
            </a:fld>
            <a:endParaRPr lang="LID4096"/>
          </a:p>
        </p:txBody>
      </p:sp>
    </p:spTree>
    <p:extLst>
      <p:ext uri="{BB962C8B-B14F-4D97-AF65-F5344CB8AC3E}">
        <p14:creationId xmlns:p14="http://schemas.microsoft.com/office/powerpoint/2010/main" val="145264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Hermes is committed and has invested in state-of-the-art technologies not only to improve operational effectiveness and improve customer experience, but also to enhance our infrastructures cybersecurity resilience. Some examples are the renewal of IT backbone infrastructure  by replacing legacy network equipment ( Routers, Core Switches, Switches, introducing internal firewalls) as well as updating our datacenters  In terms of hardware availability, the current infrastructure is using Virtualization Technology (VMWare), and it is based on the vSAN technology and VXRail platform of Dell. The platform offers full redundancy in all levels (CPU, Memory and Storage) and it is configured in a stretched cluster across the two terminals. Using the above technology, we can have two Active Datacenters (one LCA and one PFO) and the applications can be hosted in any of the two Data Centers without affecting the user’s experience ( Improving our Business Continuity capabilities in terms of technology) </a:t>
            </a:r>
          </a:p>
        </p:txBody>
      </p:sp>
      <p:sp>
        <p:nvSpPr>
          <p:cNvPr id="4" name="Slide Number Placeholder 3"/>
          <p:cNvSpPr>
            <a:spLocks noGrp="1"/>
          </p:cNvSpPr>
          <p:nvPr>
            <p:ph type="sldNum" sz="quarter" idx="5"/>
          </p:nvPr>
        </p:nvSpPr>
        <p:spPr/>
        <p:txBody>
          <a:bodyPr/>
          <a:lstStyle/>
          <a:p>
            <a:fld id="{DC1EC56E-54FC-4549-A47E-6C31A4377E41}" type="slidenum">
              <a:rPr lang="LID4096" smtClean="0"/>
              <a:t>4</a:t>
            </a:fld>
            <a:endParaRPr lang="LID4096"/>
          </a:p>
        </p:txBody>
      </p:sp>
    </p:spTree>
    <p:extLst>
      <p:ext uri="{BB962C8B-B14F-4D97-AF65-F5344CB8AC3E}">
        <p14:creationId xmlns:p14="http://schemas.microsoft.com/office/powerpoint/2010/main" val="19671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a:t>
            </a:r>
            <a:r>
              <a:rPr lang="en-US" dirty="0"/>
              <a:t>recently we have been assessing cybersecurity  products that incorporate AI  technology to improve even more our understanding of the threat and vulnerability landscape within our organization to take corrective actions but also to improve our incident respond capabilities. </a:t>
            </a:r>
          </a:p>
        </p:txBody>
      </p:sp>
      <p:sp>
        <p:nvSpPr>
          <p:cNvPr id="4" name="Slide Number Placeholder 3"/>
          <p:cNvSpPr>
            <a:spLocks noGrp="1"/>
          </p:cNvSpPr>
          <p:nvPr>
            <p:ph type="sldNum" sz="quarter" idx="5"/>
          </p:nvPr>
        </p:nvSpPr>
        <p:spPr/>
        <p:txBody>
          <a:bodyPr/>
          <a:lstStyle/>
          <a:p>
            <a:fld id="{DC1EC56E-54FC-4549-A47E-6C31A4377E41}" type="slidenum">
              <a:rPr lang="LID4096" smtClean="0"/>
              <a:t>5</a:t>
            </a:fld>
            <a:endParaRPr lang="LID4096"/>
          </a:p>
        </p:txBody>
      </p:sp>
    </p:spTree>
    <p:extLst>
      <p:ext uri="{BB962C8B-B14F-4D97-AF65-F5344CB8AC3E}">
        <p14:creationId xmlns:p14="http://schemas.microsoft.com/office/powerpoint/2010/main" val="419685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1EC56E-54FC-4549-A47E-6C31A4377E41}" type="slidenum">
              <a:rPr lang="LID4096" smtClean="0"/>
              <a:t>8</a:t>
            </a:fld>
            <a:endParaRPr lang="LID4096"/>
          </a:p>
        </p:txBody>
      </p:sp>
    </p:spTree>
    <p:extLst>
      <p:ext uri="{BB962C8B-B14F-4D97-AF65-F5344CB8AC3E}">
        <p14:creationId xmlns:p14="http://schemas.microsoft.com/office/powerpoint/2010/main" val="3479809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DC1EC56E-54FC-4549-A47E-6C31A4377E41}" type="slidenum">
              <a:rPr lang="LID4096" smtClean="0"/>
              <a:t>10</a:t>
            </a:fld>
            <a:endParaRPr lang="LID4096"/>
          </a:p>
        </p:txBody>
      </p:sp>
    </p:spTree>
    <p:extLst>
      <p:ext uri="{BB962C8B-B14F-4D97-AF65-F5344CB8AC3E}">
        <p14:creationId xmlns:p14="http://schemas.microsoft.com/office/powerpoint/2010/main" val="383611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highlight>
                  <a:srgbClr val="FFFFFF"/>
                </a:highlight>
                <a:latin typeface="Segoe UI" panose="020B0502040204020203" pitchFamily="34" charset="0"/>
              </a:rPr>
              <a:t>The conclusion of the presentation is that adhering to best practices in cybersecurity is essential for safeguarding airports against evolving threats. By addressing challenges such as operational constraints, interoperability issues, skill gaps, and CISO visibility, airports can enhance their security posture and mitigate risks effectively. By leveraging AI-powered cybersecurity solutions, airports in Europe can enhance their resilience to cyber threats, protect critical assets and infrastructure, and safeguard the safety and security of passengers and employees.</a:t>
            </a:r>
            <a:endParaRPr lang="en-US" dirty="0"/>
          </a:p>
        </p:txBody>
      </p:sp>
      <p:sp>
        <p:nvSpPr>
          <p:cNvPr id="4" name="Slide Number Placeholder 3"/>
          <p:cNvSpPr>
            <a:spLocks noGrp="1"/>
          </p:cNvSpPr>
          <p:nvPr>
            <p:ph type="sldNum" sz="quarter" idx="5"/>
          </p:nvPr>
        </p:nvSpPr>
        <p:spPr/>
        <p:txBody>
          <a:bodyPr/>
          <a:lstStyle/>
          <a:p>
            <a:fld id="{DC1EC56E-54FC-4549-A47E-6C31A4377E41}" type="slidenum">
              <a:rPr lang="LID4096" smtClean="0"/>
              <a:t>11</a:t>
            </a:fld>
            <a:endParaRPr lang="LID4096"/>
          </a:p>
        </p:txBody>
      </p:sp>
    </p:spTree>
    <p:extLst>
      <p:ext uri="{BB962C8B-B14F-4D97-AF65-F5344CB8AC3E}">
        <p14:creationId xmlns:p14="http://schemas.microsoft.com/office/powerpoint/2010/main" val="269689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8B28F-17B8-DADE-3FD8-7D94E9C7C5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7E1E1D-9B88-CE46-D5DD-55C15FA789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F0A58-1310-BFD0-BB98-D3B9A72BA3E4}"/>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5" name="Footer Placeholder 4">
            <a:extLst>
              <a:ext uri="{FF2B5EF4-FFF2-40B4-BE49-F238E27FC236}">
                <a16:creationId xmlns:a16="http://schemas.microsoft.com/office/drawing/2014/main" id="{F5ADA87E-2A67-75C2-F283-EA6A4B5B6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71BD6-9706-EA10-B951-E749CAE2BCEE}"/>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1047045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058BF-4534-7ACA-AC7D-5DA3276254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AC887B-0AFD-CEF3-555A-432C62DD40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DD146-315B-3E3C-8136-806577D7BC25}"/>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5" name="Footer Placeholder 4">
            <a:extLst>
              <a:ext uri="{FF2B5EF4-FFF2-40B4-BE49-F238E27FC236}">
                <a16:creationId xmlns:a16="http://schemas.microsoft.com/office/drawing/2014/main" id="{A6BC49EF-827F-3962-7386-11E6680D1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A8094F-755D-205B-A2ED-CE378FCDAF0B}"/>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39893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99A0AC-5F1D-6C4C-B04A-B069A0B76B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B9C9D-AA51-E847-79A8-E910329B74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838E8C-EF10-EEF4-B393-0E55D794AEA1}"/>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5" name="Footer Placeholder 4">
            <a:extLst>
              <a:ext uri="{FF2B5EF4-FFF2-40B4-BE49-F238E27FC236}">
                <a16:creationId xmlns:a16="http://schemas.microsoft.com/office/drawing/2014/main" id="{E636B630-3155-8DDD-80B9-09691804B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6B1906-2731-6FAC-B087-6E58CA48877E}"/>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3912144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B4653-BDC2-D484-CEA8-5ED623E96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03714-2127-A84F-744D-89F56BB7DB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9598B-2B9D-7C85-4088-ECEF24D8A160}"/>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5" name="Footer Placeholder 4">
            <a:extLst>
              <a:ext uri="{FF2B5EF4-FFF2-40B4-BE49-F238E27FC236}">
                <a16:creationId xmlns:a16="http://schemas.microsoft.com/office/drawing/2014/main" id="{3D4D9CA1-3F8E-9B55-F1A1-30967F18C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148CB-BB43-073A-0C4D-24ADDD697239}"/>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109172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38332-C2D2-DDFC-F054-10250CBD18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56BB4-E091-76C9-FB7B-17BE257E64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1407F1-5727-84D4-A7DE-C68DCAC01108}"/>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5" name="Footer Placeholder 4">
            <a:extLst>
              <a:ext uri="{FF2B5EF4-FFF2-40B4-BE49-F238E27FC236}">
                <a16:creationId xmlns:a16="http://schemas.microsoft.com/office/drawing/2014/main" id="{0765D697-E31C-C3D9-966B-B29488B925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C95E9-D06E-2AA2-AAF9-D67BB496B9BA}"/>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132499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3F25-2E27-5D3C-98B9-93223C8746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5954B6-32C0-9F05-0F1D-02115640E5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D3437B-5BCC-CBD7-D8D5-0B08683CCD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F12875-FD7D-FE5A-97A8-629D2DFC09EA}"/>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6" name="Footer Placeholder 5">
            <a:extLst>
              <a:ext uri="{FF2B5EF4-FFF2-40B4-BE49-F238E27FC236}">
                <a16:creationId xmlns:a16="http://schemas.microsoft.com/office/drawing/2014/main" id="{F87A9485-B4AE-B17A-B5A7-EBBCCE205B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81999-3504-DE56-A5C1-DE91BDCDCB3E}"/>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1616494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1082-2801-8B4E-29C2-9547640810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8BFE4-73B0-3AE4-E6F6-9BB8ADE894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3CB4B6-B421-ABF7-6144-DC9786AC33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22CFA3-1864-527B-F36F-375243236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9B520-5199-FC5C-C40F-ED4A1E1D82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95008A-77CB-39B0-CF53-458FFDABA248}"/>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8" name="Footer Placeholder 7">
            <a:extLst>
              <a:ext uri="{FF2B5EF4-FFF2-40B4-BE49-F238E27FC236}">
                <a16:creationId xmlns:a16="http://schemas.microsoft.com/office/drawing/2014/main" id="{C1ABE21B-D90F-908C-F689-A5B243AFF3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13CCC6-FC0C-766C-7177-054565AC137E}"/>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200125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5B5D-66B7-4EA3-4ADE-D741B05C8D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0DED2E-396C-EFB9-0B8A-EDFAF2357F66}"/>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4" name="Footer Placeholder 3">
            <a:extLst>
              <a:ext uri="{FF2B5EF4-FFF2-40B4-BE49-F238E27FC236}">
                <a16:creationId xmlns:a16="http://schemas.microsoft.com/office/drawing/2014/main" id="{862BF135-B0C2-AEE3-0DD3-882ED1AEF9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FD5059-2507-25C7-C08D-FCB99365E394}"/>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1739005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6EC9B-A289-28F9-C09C-5474D1E78F6D}"/>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3" name="Footer Placeholder 2">
            <a:extLst>
              <a:ext uri="{FF2B5EF4-FFF2-40B4-BE49-F238E27FC236}">
                <a16:creationId xmlns:a16="http://schemas.microsoft.com/office/drawing/2014/main" id="{012F0C39-6949-DD71-450A-639876CF96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9F781-4069-87A2-9CC6-FE23DD074B70}"/>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405008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D4F5-D70E-7CFB-3DF4-8666FF6F4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444A84-1146-6E72-CD69-E76118128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245983-8C4D-3051-EF9D-DA5200CCA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39618-F8C9-61B1-3D1E-EFA315EF3E8A}"/>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6" name="Footer Placeholder 5">
            <a:extLst>
              <a:ext uri="{FF2B5EF4-FFF2-40B4-BE49-F238E27FC236}">
                <a16:creationId xmlns:a16="http://schemas.microsoft.com/office/drawing/2014/main" id="{7F6B0783-3239-8203-C163-5B2637F19E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C2D15-A0F5-937C-09B7-AAC07B6F515D}"/>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21051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B59A-A588-2BF3-64CB-B384FCD268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A8CF51-3461-E028-6D49-AC534CCBD1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96C1B-9639-A437-B19A-9EF066851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AD6A12-B56C-2A18-E1F3-0989F08144D4}"/>
              </a:ext>
            </a:extLst>
          </p:cNvPr>
          <p:cNvSpPr>
            <a:spLocks noGrp="1"/>
          </p:cNvSpPr>
          <p:nvPr>
            <p:ph type="dt" sz="half" idx="10"/>
          </p:nvPr>
        </p:nvSpPr>
        <p:spPr/>
        <p:txBody>
          <a:bodyPr/>
          <a:lstStyle/>
          <a:p>
            <a:fld id="{51949D30-5189-4A88-A14C-43E1347504B3}" type="datetimeFigureOut">
              <a:rPr lang="en-US" smtClean="0"/>
              <a:t>5/29/2024</a:t>
            </a:fld>
            <a:endParaRPr lang="en-US"/>
          </a:p>
        </p:txBody>
      </p:sp>
      <p:sp>
        <p:nvSpPr>
          <p:cNvPr id="6" name="Footer Placeholder 5">
            <a:extLst>
              <a:ext uri="{FF2B5EF4-FFF2-40B4-BE49-F238E27FC236}">
                <a16:creationId xmlns:a16="http://schemas.microsoft.com/office/drawing/2014/main" id="{C9DF0AF9-43E6-83B4-CF94-312184B13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3525B-E295-F241-76CD-3219DFA64FF8}"/>
              </a:ext>
            </a:extLst>
          </p:cNvPr>
          <p:cNvSpPr>
            <a:spLocks noGrp="1"/>
          </p:cNvSpPr>
          <p:nvPr>
            <p:ph type="sldNum" sz="quarter" idx="12"/>
          </p:nvPr>
        </p:nvSpPr>
        <p:spPr/>
        <p:txBody>
          <a:bodyPr/>
          <a:lstStyle/>
          <a:p>
            <a:fld id="{F70C1C4F-8A92-4446-9E2F-773762E4502F}" type="slidenum">
              <a:rPr lang="en-US" smtClean="0"/>
              <a:t>‹#›</a:t>
            </a:fld>
            <a:endParaRPr lang="en-US"/>
          </a:p>
        </p:txBody>
      </p:sp>
    </p:spTree>
    <p:extLst>
      <p:ext uri="{BB962C8B-B14F-4D97-AF65-F5344CB8AC3E}">
        <p14:creationId xmlns:p14="http://schemas.microsoft.com/office/powerpoint/2010/main" val="170606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7114DA-2B14-8C65-F2C3-B476F03EF5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51D237-EF65-6327-6F27-376E3EEB2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06F1C1-AD31-28DF-C3CE-D00F522C02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949D30-5189-4A88-A14C-43E1347504B3}" type="datetimeFigureOut">
              <a:rPr lang="en-US" smtClean="0"/>
              <a:t>5/29/2024</a:t>
            </a:fld>
            <a:endParaRPr lang="en-US"/>
          </a:p>
        </p:txBody>
      </p:sp>
      <p:sp>
        <p:nvSpPr>
          <p:cNvPr id="5" name="Footer Placeholder 4">
            <a:extLst>
              <a:ext uri="{FF2B5EF4-FFF2-40B4-BE49-F238E27FC236}">
                <a16:creationId xmlns:a16="http://schemas.microsoft.com/office/drawing/2014/main" id="{800E7602-1593-9FCE-9AD7-28574F6787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89FC29-2D2D-F60C-2080-D2A2C64FE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C1C4F-8A92-4446-9E2F-773762E4502F}" type="slidenum">
              <a:rPr lang="en-US" smtClean="0"/>
              <a:t>‹#›</a:t>
            </a:fld>
            <a:endParaRPr lang="en-US"/>
          </a:p>
        </p:txBody>
      </p:sp>
    </p:spTree>
    <p:extLst>
      <p:ext uri="{BB962C8B-B14F-4D97-AF65-F5344CB8AC3E}">
        <p14:creationId xmlns:p14="http://schemas.microsoft.com/office/powerpoint/2010/main" val="2981202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3FA546-443C-C032-81CD-096CFBA319BE}"/>
              </a:ext>
            </a:extLst>
          </p:cNvPr>
          <p:cNvSpPr>
            <a:spLocks noGrp="1"/>
          </p:cNvSpPr>
          <p:nvPr>
            <p:ph type="title"/>
          </p:nvPr>
        </p:nvSpPr>
        <p:spPr>
          <a:xfrm>
            <a:off x="838201" y="365125"/>
            <a:ext cx="5251316" cy="1807305"/>
          </a:xfrm>
        </p:spPr>
        <p:txBody>
          <a:bodyPr>
            <a:normAutofit/>
          </a:bodyPr>
          <a:lstStyle/>
          <a:p>
            <a:pPr algn="ctr"/>
            <a:r>
              <a:rPr lang="en-US" sz="4000" b="1" dirty="0">
                <a:effectLst>
                  <a:outerShdw blurRad="38100" dist="38100" dir="2700000" algn="tl">
                    <a:srgbClr val="000000">
                      <a:alpha val="43137"/>
                    </a:srgbClr>
                  </a:outerShdw>
                </a:effectLst>
              </a:rPr>
              <a:t>AI and Cybersecurity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in Airports </a:t>
            </a:r>
          </a:p>
        </p:txBody>
      </p:sp>
      <p:pic>
        <p:nvPicPr>
          <p:cNvPr id="6" name="Content Placeholder 5">
            <a:extLst>
              <a:ext uri="{FF2B5EF4-FFF2-40B4-BE49-F238E27FC236}">
                <a16:creationId xmlns:a16="http://schemas.microsoft.com/office/drawing/2014/main" id="{380BAB54-39E6-DDE3-F473-17DCF00B9F42}"/>
              </a:ext>
            </a:extLst>
          </p:cNvPr>
          <p:cNvPicPr>
            <a:picLocks noGrp="1" noChangeAspect="1"/>
          </p:cNvPicPr>
          <p:nvPr>
            <p:ph idx="1"/>
          </p:nvPr>
        </p:nvPicPr>
        <p:blipFill>
          <a:blip r:embed="rId2"/>
          <a:stretch>
            <a:fillRect/>
          </a:stretch>
        </p:blipFill>
        <p:spPr>
          <a:xfrm>
            <a:off x="-3048" y="4685571"/>
            <a:ext cx="2460809" cy="1707502"/>
          </a:xfrm>
          <a:prstGeom prst="rect">
            <a:avLst/>
          </a:prstGeom>
        </p:spPr>
      </p:pic>
      <p:pic>
        <p:nvPicPr>
          <p:cNvPr id="5" name="Content Placeholder 4" descr="A person standing in front of a large screen with a picture of an airplane&#10;&#10;Description automatically generated">
            <a:extLst>
              <a:ext uri="{FF2B5EF4-FFF2-40B4-BE49-F238E27FC236}">
                <a16:creationId xmlns:a16="http://schemas.microsoft.com/office/drawing/2014/main" id="{EB3B4F55-7139-665F-C263-ECE406C4CF32}"/>
              </a:ext>
            </a:extLst>
          </p:cNvPr>
          <p:cNvPicPr>
            <a:picLocks noChangeAspect="1"/>
          </p:cNvPicPr>
          <p:nvPr/>
        </p:nvPicPr>
        <p:blipFill rotWithShape="1">
          <a:blip r:embed="rId3">
            <a:extLst>
              <a:ext uri="{28A0092B-C50C-407E-A947-70E740481C1C}">
                <a14:useLocalDpi xmlns:a14="http://schemas.microsoft.com/office/drawing/2010/main" val="0"/>
              </a:ext>
            </a:extLst>
          </a:blip>
          <a:srcRect l="7432" r="562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1" name="TextBox 10">
            <a:extLst>
              <a:ext uri="{FF2B5EF4-FFF2-40B4-BE49-F238E27FC236}">
                <a16:creationId xmlns:a16="http://schemas.microsoft.com/office/drawing/2014/main" id="{17786BC2-1F09-F28B-1EAD-464C010A8F28}"/>
              </a:ext>
            </a:extLst>
          </p:cNvPr>
          <p:cNvSpPr txBox="1"/>
          <p:nvPr/>
        </p:nvSpPr>
        <p:spPr>
          <a:xfrm>
            <a:off x="171301" y="6071538"/>
            <a:ext cx="5403875" cy="369332"/>
          </a:xfrm>
          <a:prstGeom prst="rect">
            <a:avLst/>
          </a:prstGeom>
          <a:noFill/>
        </p:spPr>
        <p:txBody>
          <a:bodyPr wrap="square">
            <a:spAutoFit/>
          </a:bodyPr>
          <a:lstStyle/>
          <a:p>
            <a:r>
              <a:rPr lang="en-US" dirty="0"/>
              <a:t>Costas Tziazas | Information Security Officer |May 2024 </a:t>
            </a:r>
          </a:p>
        </p:txBody>
      </p:sp>
    </p:spTree>
    <p:extLst>
      <p:ext uri="{BB962C8B-B14F-4D97-AF65-F5344CB8AC3E}">
        <p14:creationId xmlns:p14="http://schemas.microsoft.com/office/powerpoint/2010/main" val="241622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in a building&#10;&#10;Description automatically generated">
            <a:extLst>
              <a:ext uri="{FF2B5EF4-FFF2-40B4-BE49-F238E27FC236}">
                <a16:creationId xmlns:a16="http://schemas.microsoft.com/office/drawing/2014/main" id="{584A1656-AEEF-2F9A-C443-4C08C151C1A7}"/>
              </a:ext>
            </a:extLst>
          </p:cNvPr>
          <p:cNvPicPr>
            <a:picLocks noChangeAspect="1"/>
          </p:cNvPicPr>
          <p:nvPr/>
        </p:nvPicPr>
        <p:blipFill rotWithShape="1">
          <a:blip r:embed="rId3">
            <a:extLst>
              <a:ext uri="{28A0092B-C50C-407E-A947-70E740481C1C}">
                <a14:useLocalDpi xmlns:a14="http://schemas.microsoft.com/office/drawing/2010/main" val="0"/>
              </a:ext>
            </a:extLst>
          </a:blip>
          <a:srcRect t="25118" b="3958"/>
          <a:stretch/>
        </p:blipFill>
        <p:spPr>
          <a:xfrm>
            <a:off x="2522356"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FD6C1300-42A2-CFB8-ED15-D09AF6BC8C1E}"/>
              </a:ext>
            </a:extLst>
          </p:cNvPr>
          <p:cNvSpPr>
            <a:spLocks noGrp="1"/>
          </p:cNvSpPr>
          <p:nvPr>
            <p:ph type="title"/>
          </p:nvPr>
        </p:nvSpPr>
        <p:spPr>
          <a:xfrm>
            <a:off x="150913" y="362225"/>
            <a:ext cx="4509469" cy="1899912"/>
          </a:xfrm>
        </p:spPr>
        <p:txBody>
          <a:bodyPr>
            <a:normAutofit/>
          </a:bodyPr>
          <a:lstStyle/>
          <a:p>
            <a:r>
              <a:rPr lang="en-US" sz="3600" b="1" dirty="0">
                <a:effectLst>
                  <a:outerShdw blurRad="38100" dist="38100" dir="2700000" algn="tl">
                    <a:srgbClr val="000000">
                      <a:alpha val="43137"/>
                    </a:srgbClr>
                  </a:outerShdw>
                </a:effectLst>
              </a:rPr>
              <a:t>Risk  Management </a:t>
            </a:r>
          </a:p>
        </p:txBody>
      </p:sp>
      <p:sp>
        <p:nvSpPr>
          <p:cNvPr id="30" name="Content Placeholder 8">
            <a:extLst>
              <a:ext uri="{FF2B5EF4-FFF2-40B4-BE49-F238E27FC236}">
                <a16:creationId xmlns:a16="http://schemas.microsoft.com/office/drawing/2014/main" id="{DFA39E75-2E19-CD65-6329-7AFF56289EE0}"/>
              </a:ext>
            </a:extLst>
          </p:cNvPr>
          <p:cNvSpPr>
            <a:spLocks noGrp="1"/>
          </p:cNvSpPr>
          <p:nvPr>
            <p:ph idx="1"/>
          </p:nvPr>
        </p:nvSpPr>
        <p:spPr>
          <a:xfrm>
            <a:off x="150916" y="1593131"/>
            <a:ext cx="4624650" cy="4606502"/>
          </a:xfrm>
        </p:spPr>
        <p:txBody>
          <a:bodyPr>
            <a:normAutofit/>
          </a:bodyPr>
          <a:lstStyle/>
          <a:p>
            <a:pPr algn="just"/>
            <a:endParaRPr lang="en-US" sz="1400" dirty="0"/>
          </a:p>
          <a:p>
            <a:pPr marL="0" indent="0" algn="just">
              <a:buNone/>
            </a:pPr>
            <a:r>
              <a:rPr lang="en-US" sz="1400" dirty="0"/>
              <a:t>In our approach to information security, we prioritize a risk-based methodology, ensuring that our efforts align closely with the potential impact and likelihood of security threats. We actively engage our business stakeholders to understand their unique requirements and risk tolerances, allowing us to tailor our security measures effectively. Through comprehensive risk assessments, we identify and prioritize information security risks, presenting clear insights and recommendations to stakeholders. </a:t>
            </a:r>
          </a:p>
          <a:p>
            <a:pPr marL="0" indent="0" algn="just">
              <a:buNone/>
            </a:pPr>
            <a:endParaRPr lang="en-US" sz="1400" dirty="0"/>
          </a:p>
          <a:p>
            <a:pPr marL="0" indent="0" algn="just">
              <a:buNone/>
            </a:pPr>
            <a:r>
              <a:rPr lang="en-US" sz="1400" dirty="0"/>
              <a:t>While we provide guidance and advocate for best practices, it's crucial to recognize that our role is advisory in nature. Ultimately, the responsibility for implementing and maintaining robust security measures rests with each individual and department. Embracing this accountability ensures that we collectively contribute to a strong and resilient security posture across the organization</a:t>
            </a:r>
          </a:p>
        </p:txBody>
      </p:sp>
    </p:spTree>
    <p:extLst>
      <p:ext uri="{BB962C8B-B14F-4D97-AF65-F5344CB8AC3E}">
        <p14:creationId xmlns:p14="http://schemas.microsoft.com/office/powerpoint/2010/main" val="306665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1587F9-8611-6F47-B908-C57877A21903}"/>
              </a:ext>
            </a:extLst>
          </p:cNvPr>
          <p:cNvSpPr>
            <a:spLocks noGrp="1"/>
          </p:cNvSpPr>
          <p:nvPr>
            <p:ph type="title"/>
          </p:nvPr>
        </p:nvSpPr>
        <p:spPr>
          <a:xfrm>
            <a:off x="6317511" y="110435"/>
            <a:ext cx="4156512" cy="1708244"/>
          </a:xfrm>
        </p:spPr>
        <p:txBody>
          <a:bodyPr anchor="ctr">
            <a:normAutofit/>
          </a:bodyPr>
          <a:lstStyle/>
          <a:p>
            <a:r>
              <a:rPr lang="en-US" sz="3600" b="1" dirty="0">
                <a:effectLst>
                  <a:outerShdw blurRad="38100" dist="38100" dir="2700000" algn="tl">
                    <a:srgbClr val="000000">
                      <a:alpha val="43137"/>
                    </a:srgbClr>
                  </a:outerShdw>
                </a:effectLst>
              </a:rPr>
              <a:t>Conclusion</a:t>
            </a:r>
          </a:p>
        </p:txBody>
      </p:sp>
      <p:pic>
        <p:nvPicPr>
          <p:cNvPr id="5" name="Content Placeholder 4" descr="A robot standing in a train station&#10;&#10;Description automatically generated">
            <a:extLst>
              <a:ext uri="{FF2B5EF4-FFF2-40B4-BE49-F238E27FC236}">
                <a16:creationId xmlns:a16="http://schemas.microsoft.com/office/drawing/2014/main" id="{27435F77-C55D-A049-EE82-A83610C1E71D}"/>
              </a:ext>
            </a:extLst>
          </p:cNvPr>
          <p:cNvPicPr>
            <a:picLocks noChangeAspect="1"/>
          </p:cNvPicPr>
          <p:nvPr/>
        </p:nvPicPr>
        <p:blipFill rotWithShape="1">
          <a:blip r:embed="rId3">
            <a:extLst>
              <a:ext uri="{28A0092B-C50C-407E-A947-70E740481C1C}">
                <a14:useLocalDpi xmlns:a14="http://schemas.microsoft.com/office/drawing/2010/main" val="0"/>
              </a:ext>
            </a:extLst>
          </a:blip>
          <a:srcRect r="11111"/>
          <a:stretch/>
        </p:blipFill>
        <p:spPr>
          <a:xfrm>
            <a:off x="-1" y="-2"/>
            <a:ext cx="6096001" cy="6858002"/>
          </a:xfrm>
          <a:prstGeom prst="rect">
            <a:avLst/>
          </a:prstGeom>
        </p:spPr>
      </p:pic>
      <p:sp>
        <p:nvSpPr>
          <p:cNvPr id="22" name="Content Placeholder 8">
            <a:extLst>
              <a:ext uri="{FF2B5EF4-FFF2-40B4-BE49-F238E27FC236}">
                <a16:creationId xmlns:a16="http://schemas.microsoft.com/office/drawing/2014/main" id="{F9096E6B-856B-CE17-02E4-2D826F318917}"/>
              </a:ext>
            </a:extLst>
          </p:cNvPr>
          <p:cNvSpPr>
            <a:spLocks noGrp="1"/>
          </p:cNvSpPr>
          <p:nvPr>
            <p:ph idx="1"/>
          </p:nvPr>
        </p:nvSpPr>
        <p:spPr>
          <a:xfrm>
            <a:off x="6345025" y="1396047"/>
            <a:ext cx="4805328" cy="3769835"/>
          </a:xfrm>
        </p:spPr>
        <p:txBody>
          <a:bodyPr anchor="ctr">
            <a:normAutofit fontScale="92500" lnSpcReduction="10000"/>
          </a:bodyPr>
          <a:lstStyle/>
          <a:p>
            <a:pPr marL="0" indent="0" algn="just">
              <a:buNone/>
            </a:pPr>
            <a:r>
              <a:rPr lang="en-US" sz="2000" dirty="0"/>
              <a:t>Adhering to best practices in cybersecurity is essential for safeguarding airports against evolving threats. By addressing challenges such as </a:t>
            </a:r>
            <a:r>
              <a:rPr lang="en-US" sz="2200" dirty="0"/>
              <a:t>operational</a:t>
            </a:r>
            <a:r>
              <a:rPr lang="en-US" sz="2000" dirty="0"/>
              <a:t> constraints, interoperability issues, skill gaps, and CISO visibility, airports can enhance their security posture and mitigate risks effectively.</a:t>
            </a:r>
          </a:p>
          <a:p>
            <a:pPr marL="0" indent="0">
              <a:buNone/>
            </a:pPr>
            <a:endParaRPr lang="en-US" sz="2000" dirty="0"/>
          </a:p>
          <a:p>
            <a:pPr marL="0" indent="0" algn="just">
              <a:buNone/>
            </a:pPr>
            <a:r>
              <a:rPr lang="en-US" sz="2000" dirty="0"/>
              <a:t>By leveraging AI-powered cybersecurity solutions, airports in Europe can enhance their resilience to cyber threats, protect critical assets and infrastructure, and safeguard the safety and security of passengers and employees</a:t>
            </a:r>
          </a:p>
        </p:txBody>
      </p:sp>
      <p:sp>
        <p:nvSpPr>
          <p:cNvPr id="3" name="TextBox 2">
            <a:extLst>
              <a:ext uri="{FF2B5EF4-FFF2-40B4-BE49-F238E27FC236}">
                <a16:creationId xmlns:a16="http://schemas.microsoft.com/office/drawing/2014/main" id="{CE198386-EB3E-80C6-D65B-70BC87D1A635}"/>
              </a:ext>
            </a:extLst>
          </p:cNvPr>
          <p:cNvSpPr txBox="1"/>
          <p:nvPr/>
        </p:nvSpPr>
        <p:spPr>
          <a:xfrm>
            <a:off x="6345024" y="5228947"/>
            <a:ext cx="4805327" cy="1169551"/>
          </a:xfrm>
          <a:prstGeom prst="rect">
            <a:avLst/>
          </a:prstGeom>
          <a:noFill/>
        </p:spPr>
        <p:txBody>
          <a:bodyPr wrap="square" rtlCol="0">
            <a:spAutoFit/>
          </a:bodyPr>
          <a:lstStyle/>
          <a:p>
            <a:r>
              <a:rPr lang="en-US" sz="1400" i="1" dirty="0"/>
              <a:t>Artificial Intelligence (at the moment) is nothing but a tool, a powerful one, but a tool nonetheless and it depends on us (the people) on how to wield it. </a:t>
            </a:r>
          </a:p>
          <a:p>
            <a:endParaRPr lang="en-US" sz="1400" i="1" dirty="0"/>
          </a:p>
          <a:p>
            <a:r>
              <a:rPr lang="en-US" sz="1400" b="1" i="1" dirty="0">
                <a:solidFill>
                  <a:srgbClr val="002060"/>
                </a:solidFill>
              </a:rPr>
              <a:t>Reference: Costas Tziazas - Information Security Officer</a:t>
            </a:r>
          </a:p>
        </p:txBody>
      </p:sp>
    </p:spTree>
    <p:extLst>
      <p:ext uri="{BB962C8B-B14F-4D97-AF65-F5344CB8AC3E}">
        <p14:creationId xmlns:p14="http://schemas.microsoft.com/office/powerpoint/2010/main" val="300876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airport with a large building and a large runway&#10;&#10;Description automatically generated with medium confidence">
            <a:extLst>
              <a:ext uri="{FF2B5EF4-FFF2-40B4-BE49-F238E27FC236}">
                <a16:creationId xmlns:a16="http://schemas.microsoft.com/office/drawing/2014/main" id="{9EAAEE38-85FE-F9F6-128D-2C61BBEC2520}"/>
              </a:ext>
            </a:extLst>
          </p:cNvPr>
          <p:cNvPicPr>
            <a:picLocks noChangeAspect="1"/>
          </p:cNvPicPr>
          <p:nvPr/>
        </p:nvPicPr>
        <p:blipFill rotWithShape="1">
          <a:blip r:embed="rId2">
            <a:extLst>
              <a:ext uri="{28A0092B-C50C-407E-A947-70E740481C1C}">
                <a14:useLocalDpi xmlns:a14="http://schemas.microsoft.com/office/drawing/2010/main" val="0"/>
              </a:ext>
            </a:extLst>
          </a:blip>
          <a:srcRect t="8980" r="2" b="2"/>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6DAAC4B1-10DB-AF5B-0C98-B3F203C58FC7}"/>
              </a:ext>
            </a:extLst>
          </p:cNvPr>
          <p:cNvSpPr>
            <a:spLocks noGrp="1"/>
          </p:cNvSpPr>
          <p:nvPr>
            <p:ph type="title"/>
          </p:nvPr>
        </p:nvSpPr>
        <p:spPr>
          <a:xfrm>
            <a:off x="7688516" y="1581523"/>
            <a:ext cx="4503484" cy="1690409"/>
          </a:xfrm>
        </p:spPr>
        <p:txBody>
          <a:bodyPr vert="horz" lIns="91440" tIns="45720" rIns="91440" bIns="45720" rtlCol="0" anchor="b">
            <a:normAutofit/>
          </a:bodyPr>
          <a:lstStyle/>
          <a:p>
            <a:r>
              <a:rPr lang="en-US" kern="1200" dirty="0">
                <a:solidFill>
                  <a:schemeClr val="tx1"/>
                </a:solidFill>
                <a:latin typeface="+mj-lt"/>
                <a:ea typeface="+mj-ea"/>
                <a:cs typeface="+mj-cs"/>
              </a:rPr>
              <a:t>Thank you </a:t>
            </a:r>
          </a:p>
        </p:txBody>
      </p:sp>
      <p:sp>
        <p:nvSpPr>
          <p:cNvPr id="6" name="Content Placeholder 5">
            <a:extLst>
              <a:ext uri="{FF2B5EF4-FFF2-40B4-BE49-F238E27FC236}">
                <a16:creationId xmlns:a16="http://schemas.microsoft.com/office/drawing/2014/main" id="{88E75DA0-9331-4177-7460-6FE056257D6F}"/>
              </a:ext>
            </a:extLst>
          </p:cNvPr>
          <p:cNvSpPr>
            <a:spLocks noGrp="1"/>
          </p:cNvSpPr>
          <p:nvPr>
            <p:ph idx="1"/>
          </p:nvPr>
        </p:nvSpPr>
        <p:spPr>
          <a:xfrm>
            <a:off x="7321571" y="6543864"/>
            <a:ext cx="5222487" cy="314116"/>
          </a:xfrm>
        </p:spPr>
        <p:txBody>
          <a:bodyPr>
            <a:normAutofit/>
          </a:bodyPr>
          <a:lstStyle/>
          <a:p>
            <a:pPr marL="0" indent="0">
              <a:buNone/>
            </a:pPr>
            <a:r>
              <a:rPr lang="en-US" sz="1600" dirty="0"/>
              <a:t>Costas Tziazas | Information Security Officer |May 2024 </a:t>
            </a:r>
          </a:p>
          <a:p>
            <a:endParaRPr lang="en-US" dirty="0"/>
          </a:p>
        </p:txBody>
      </p:sp>
      <p:pic>
        <p:nvPicPr>
          <p:cNvPr id="7" name="Picture 6">
            <a:extLst>
              <a:ext uri="{FF2B5EF4-FFF2-40B4-BE49-F238E27FC236}">
                <a16:creationId xmlns:a16="http://schemas.microsoft.com/office/drawing/2014/main" id="{A571ADEF-8132-2A01-7D33-C33EEA77F513}"/>
              </a:ext>
            </a:extLst>
          </p:cNvPr>
          <p:cNvPicPr>
            <a:picLocks noChangeAspect="1"/>
          </p:cNvPicPr>
          <p:nvPr/>
        </p:nvPicPr>
        <p:blipFill>
          <a:blip r:embed="rId3"/>
          <a:stretch>
            <a:fillRect/>
          </a:stretch>
        </p:blipFill>
        <p:spPr>
          <a:xfrm>
            <a:off x="9903508" y="5150972"/>
            <a:ext cx="2462997" cy="1707028"/>
          </a:xfrm>
          <a:prstGeom prst="rect">
            <a:avLst/>
          </a:prstGeom>
        </p:spPr>
      </p:pic>
    </p:spTree>
    <p:extLst>
      <p:ext uri="{BB962C8B-B14F-4D97-AF65-F5344CB8AC3E}">
        <p14:creationId xmlns:p14="http://schemas.microsoft.com/office/powerpoint/2010/main" val="289726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A8BF2D-9C01-2DC0-386C-9407DA109750}"/>
              </a:ext>
            </a:extLst>
          </p:cNvPr>
          <p:cNvPicPr>
            <a:picLocks noChangeAspect="1"/>
          </p:cNvPicPr>
          <p:nvPr/>
        </p:nvPicPr>
        <p:blipFill>
          <a:blip r:embed="rId3"/>
          <a:stretch>
            <a:fillRect/>
          </a:stretch>
        </p:blipFill>
        <p:spPr>
          <a:xfrm>
            <a:off x="447871" y="597160"/>
            <a:ext cx="2222177" cy="1276028"/>
          </a:xfrm>
          <a:prstGeom prst="rect">
            <a:avLst/>
          </a:prstGeom>
        </p:spPr>
      </p:pic>
      <p:pic>
        <p:nvPicPr>
          <p:cNvPr id="5" name="Picture 4" descr="People sitting at desks with computers and airplanes in the background&#10;&#10;Description automatically generated">
            <a:extLst>
              <a:ext uri="{FF2B5EF4-FFF2-40B4-BE49-F238E27FC236}">
                <a16:creationId xmlns:a16="http://schemas.microsoft.com/office/drawing/2014/main" id="{FE9EB247-7941-607F-0030-5D1FBFC6BB71}"/>
              </a:ext>
            </a:extLst>
          </p:cNvPr>
          <p:cNvPicPr>
            <a:picLocks noChangeAspect="1"/>
          </p:cNvPicPr>
          <p:nvPr/>
        </p:nvPicPr>
        <p:blipFill rotWithShape="1">
          <a:blip r:embed="rId4">
            <a:extLst>
              <a:ext uri="{28A0092B-C50C-407E-A947-70E740481C1C}">
                <a14:useLocalDpi xmlns:a14="http://schemas.microsoft.com/office/drawing/2010/main" val="0"/>
              </a:ext>
            </a:extLst>
          </a:blip>
          <a:srcRect l="1982" r="110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6B81F2D1-E6B3-DE29-FA4C-9A0E9D89F469}"/>
              </a:ext>
            </a:extLst>
          </p:cNvPr>
          <p:cNvSpPr txBox="1"/>
          <p:nvPr/>
        </p:nvSpPr>
        <p:spPr>
          <a:xfrm>
            <a:off x="266430" y="2752078"/>
            <a:ext cx="5962785" cy="3139321"/>
          </a:xfrm>
          <a:prstGeom prst="rect">
            <a:avLst/>
          </a:prstGeom>
          <a:noFill/>
        </p:spPr>
        <p:txBody>
          <a:bodyPr wrap="square" rtlCol="0">
            <a:spAutoFit/>
          </a:bodyPr>
          <a:lstStyle/>
          <a:p>
            <a:pPr algn="just"/>
            <a:r>
              <a:rPr lang="en-US" dirty="0"/>
              <a:t>Hermes  is the operator of Larnaka and Pafos International Airports. </a:t>
            </a:r>
          </a:p>
          <a:p>
            <a:pPr algn="just"/>
            <a:endParaRPr lang="en-US" dirty="0"/>
          </a:p>
          <a:p>
            <a:pPr algn="just"/>
            <a:r>
              <a:rPr lang="en-US" b="0" i="0" dirty="0">
                <a:solidFill>
                  <a:srgbClr val="000000"/>
                </a:solidFill>
                <a:effectLst/>
                <a:latin typeface="Encode Sans"/>
              </a:rPr>
              <a:t>In May 2006, Hermes Airports Ltd undertook the operation and management of Larnaka and Pafos International Airports, under a 25-year BOT (Build-Operate-Transfer) concession agreement with the Republic of Cyprus. </a:t>
            </a:r>
          </a:p>
          <a:p>
            <a:pPr algn="just"/>
            <a:endParaRPr lang="en-US" dirty="0">
              <a:solidFill>
                <a:srgbClr val="000000"/>
              </a:solidFill>
              <a:latin typeface="Encode Sans"/>
            </a:endParaRPr>
          </a:p>
          <a:p>
            <a:pPr algn="just"/>
            <a:r>
              <a:rPr lang="en-US" b="0" i="0" dirty="0">
                <a:solidFill>
                  <a:srgbClr val="000000"/>
                </a:solidFill>
                <a:effectLst/>
                <a:latin typeface="Encode Sans"/>
              </a:rPr>
              <a:t>We are a Cyprus based registered company with an international consortium of 9 shareholders, representing a mix of Cypriot and international partners.</a:t>
            </a:r>
            <a:endParaRPr lang="en-US" dirty="0"/>
          </a:p>
        </p:txBody>
      </p:sp>
    </p:spTree>
    <p:extLst>
      <p:ext uri="{BB962C8B-B14F-4D97-AF65-F5344CB8AC3E}">
        <p14:creationId xmlns:p14="http://schemas.microsoft.com/office/powerpoint/2010/main" val="408347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3" name="Rectangle 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C31A1C-719F-52B1-D45F-26270543D4A5}"/>
              </a:ext>
            </a:extLst>
          </p:cNvPr>
          <p:cNvSpPr>
            <a:spLocks noGrp="1"/>
          </p:cNvSpPr>
          <p:nvPr>
            <p:ph type="title"/>
          </p:nvPr>
        </p:nvSpPr>
        <p:spPr>
          <a:xfrm>
            <a:off x="220627" y="100045"/>
            <a:ext cx="4646904" cy="1624520"/>
          </a:xfrm>
        </p:spPr>
        <p:txBody>
          <a:bodyPr anchor="ctr">
            <a:normAutofit/>
          </a:bodyPr>
          <a:lstStyle/>
          <a:p>
            <a:r>
              <a:rPr lang="en-US" sz="3600" b="1" dirty="0">
                <a:effectLst>
                  <a:outerShdw blurRad="38100" dist="38100" dir="2700000" algn="tl">
                    <a:srgbClr val="000000">
                      <a:alpha val="43137"/>
                    </a:srgbClr>
                  </a:outerShdw>
                </a:effectLst>
              </a:rPr>
              <a:t>Artificial intelligence (AI)Definitions </a:t>
            </a:r>
          </a:p>
        </p:txBody>
      </p:sp>
      <p:sp>
        <p:nvSpPr>
          <p:cNvPr id="22" name="Content Placeholder 8">
            <a:extLst>
              <a:ext uri="{FF2B5EF4-FFF2-40B4-BE49-F238E27FC236}">
                <a16:creationId xmlns:a16="http://schemas.microsoft.com/office/drawing/2014/main" id="{93E41181-2250-CDB5-664F-228F8FBB4BF1}"/>
              </a:ext>
            </a:extLst>
          </p:cNvPr>
          <p:cNvSpPr>
            <a:spLocks noGrp="1"/>
          </p:cNvSpPr>
          <p:nvPr>
            <p:ph idx="1"/>
          </p:nvPr>
        </p:nvSpPr>
        <p:spPr>
          <a:xfrm>
            <a:off x="89342" y="1901953"/>
            <a:ext cx="5916064" cy="2581538"/>
          </a:xfrm>
        </p:spPr>
        <p:txBody>
          <a:bodyPr anchor="ctr">
            <a:normAutofit/>
          </a:bodyPr>
          <a:lstStyle/>
          <a:p>
            <a:pPr marL="0" indent="0" algn="just">
              <a:buNone/>
            </a:pPr>
            <a:r>
              <a:rPr lang="en-US" sz="1600" i="1" dirty="0"/>
              <a:t>Technology that can, for a given set of human-defined objectives, generate outputs such as content, predictions, recommendations, or decisions </a:t>
            </a:r>
            <a:r>
              <a:rPr lang="en-US" sz="1600" i="1" u="sng" dirty="0">
                <a:solidFill>
                  <a:srgbClr val="FF0000"/>
                </a:solidFill>
              </a:rPr>
              <a:t>influencing the environments </a:t>
            </a:r>
            <a:r>
              <a:rPr lang="en-US" sz="1600" i="1" dirty="0"/>
              <a:t>they interact with.</a:t>
            </a:r>
          </a:p>
          <a:p>
            <a:pPr marL="0" indent="0" algn="just">
              <a:buNone/>
            </a:pPr>
            <a:r>
              <a:rPr lang="en-US" sz="1050" b="1" i="1" dirty="0">
                <a:solidFill>
                  <a:srgbClr val="0070C0"/>
                </a:solidFill>
              </a:rPr>
              <a:t>Reference : EASA : Artificial Intelligence Roadmap 2.0 – Human Centric Approach to AI in Aviation </a:t>
            </a:r>
          </a:p>
        </p:txBody>
      </p:sp>
      <p:pic>
        <p:nvPicPr>
          <p:cNvPr id="5" name="Content Placeholder 4" descr="People in an airport with a large screen&#10;&#10;Description automatically generated">
            <a:extLst>
              <a:ext uri="{FF2B5EF4-FFF2-40B4-BE49-F238E27FC236}">
                <a16:creationId xmlns:a16="http://schemas.microsoft.com/office/drawing/2014/main" id="{584E9EEA-1B80-9BBC-DF8A-D01D527A5664}"/>
              </a:ext>
            </a:extLst>
          </p:cNvPr>
          <p:cNvPicPr>
            <a:picLocks noChangeAspect="1"/>
          </p:cNvPicPr>
          <p:nvPr/>
        </p:nvPicPr>
        <p:blipFill rotWithShape="1">
          <a:blip r:embed="rId3">
            <a:extLst>
              <a:ext uri="{28A0092B-C50C-407E-A947-70E740481C1C}">
                <a14:useLocalDpi xmlns:a14="http://schemas.microsoft.com/office/drawing/2010/main" val="0"/>
              </a:ext>
            </a:extLst>
          </a:blip>
          <a:srcRect l="5033" r="5979"/>
          <a:stretch/>
        </p:blipFill>
        <p:spPr>
          <a:xfrm>
            <a:off x="6096000" y="6351"/>
            <a:ext cx="6102825" cy="6858000"/>
          </a:xfrm>
          <a:prstGeom prst="rect">
            <a:avLst/>
          </a:prstGeom>
        </p:spPr>
      </p:pic>
      <p:sp>
        <p:nvSpPr>
          <p:cNvPr id="6" name="Content Placeholder 8">
            <a:extLst>
              <a:ext uri="{FF2B5EF4-FFF2-40B4-BE49-F238E27FC236}">
                <a16:creationId xmlns:a16="http://schemas.microsoft.com/office/drawing/2014/main" id="{D002FB18-7F7B-C455-258A-EB353D9E3356}"/>
              </a:ext>
            </a:extLst>
          </p:cNvPr>
          <p:cNvSpPr txBox="1">
            <a:spLocks/>
          </p:cNvSpPr>
          <p:nvPr/>
        </p:nvSpPr>
        <p:spPr>
          <a:xfrm>
            <a:off x="96169" y="4330254"/>
            <a:ext cx="5922891" cy="218834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600" i="1" dirty="0"/>
              <a:t>While </a:t>
            </a:r>
            <a:r>
              <a:rPr lang="en-US" sz="1600" i="1" u="sng" dirty="0">
                <a:solidFill>
                  <a:srgbClr val="FF0000"/>
                </a:solidFill>
              </a:rPr>
              <a:t>there is no single accepted definition</a:t>
            </a:r>
            <a:r>
              <a:rPr lang="en-US" sz="1600" i="1" dirty="0"/>
              <a:t>, artificial intelligence (AI) are technologies that combine the raw computing power of </a:t>
            </a:r>
            <a:r>
              <a:rPr lang="en-US" sz="1600" i="1" u="sng" dirty="0">
                <a:solidFill>
                  <a:srgbClr val="FF0000"/>
                </a:solidFill>
              </a:rPr>
              <a:t>machines with the cognitive power to think</a:t>
            </a:r>
            <a:r>
              <a:rPr lang="en-US" sz="1600" i="1" dirty="0"/>
              <a:t>, </a:t>
            </a:r>
            <a:r>
              <a:rPr lang="en-US" sz="1600" i="1" u="sng" dirty="0">
                <a:solidFill>
                  <a:srgbClr val="FF0000"/>
                </a:solidFill>
              </a:rPr>
              <a:t>learn and make decisions</a:t>
            </a:r>
            <a:r>
              <a:rPr lang="en-US" sz="1600" i="1" dirty="0"/>
              <a:t>. In the context of this paper, the term AI can be used to describe a wide variety of technologies and functionalities (e.g. machine learning, deep learning, artificial neural networks, knowledge-based reasoning…), which enable a machine’s ability to perform simple tasks extremely well, </a:t>
            </a:r>
            <a:r>
              <a:rPr lang="en-US" sz="1600" i="1" u="sng" dirty="0">
                <a:solidFill>
                  <a:srgbClr val="FF0000"/>
                </a:solidFill>
              </a:rPr>
              <a:t>possibly even better than humans</a:t>
            </a:r>
          </a:p>
          <a:p>
            <a:pPr marL="0" indent="0">
              <a:buFont typeface="Arial" panose="020B0604020202020204" pitchFamily="34" charset="0"/>
              <a:buNone/>
            </a:pPr>
            <a:r>
              <a:rPr lang="en-US" sz="1050" b="1" i="1" dirty="0">
                <a:solidFill>
                  <a:srgbClr val="0070C0"/>
                </a:solidFill>
              </a:rPr>
              <a:t>International Civil Aviation Organization WORKING PAPER A40-WP/2681</a:t>
            </a:r>
          </a:p>
          <a:p>
            <a:pPr marL="0" indent="0">
              <a:buFont typeface="Arial" panose="020B0604020202020204" pitchFamily="34" charset="0"/>
              <a:buNone/>
            </a:pPr>
            <a:endParaRPr lang="en-US" sz="1600" i="1" dirty="0">
              <a:solidFill>
                <a:srgbClr val="0070C0"/>
              </a:solidFill>
            </a:endParaRPr>
          </a:p>
        </p:txBody>
      </p:sp>
    </p:spTree>
    <p:extLst>
      <p:ext uri="{BB962C8B-B14F-4D97-AF65-F5344CB8AC3E}">
        <p14:creationId xmlns:p14="http://schemas.microsoft.com/office/powerpoint/2010/main" val="152569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People sitting in an airport terminal&#10;&#10;Description automatically generated">
            <a:extLst>
              <a:ext uri="{FF2B5EF4-FFF2-40B4-BE49-F238E27FC236}">
                <a16:creationId xmlns:a16="http://schemas.microsoft.com/office/drawing/2014/main" id="{FD491398-9AA5-21E2-F2DF-9C151988DE90}"/>
              </a:ext>
            </a:extLst>
          </p:cNvPr>
          <p:cNvPicPr>
            <a:picLocks noChangeAspect="1"/>
          </p:cNvPicPr>
          <p:nvPr/>
        </p:nvPicPr>
        <p:blipFill rotWithShape="1">
          <a:blip r:embed="rId3">
            <a:extLst>
              <a:ext uri="{28A0092B-C50C-407E-A947-70E740481C1C}">
                <a14:useLocalDpi xmlns:a14="http://schemas.microsoft.com/office/drawing/2010/main" val="0"/>
              </a:ext>
            </a:extLst>
          </a:blip>
          <a:srcRect t="14350" b="14727"/>
          <a:stretch/>
        </p:blipFill>
        <p:spPr>
          <a:xfrm>
            <a:off x="2522356" y="10"/>
            <a:ext cx="9669642" cy="6857990"/>
          </a:xfrm>
          <a:prstGeom prst="rect">
            <a:avLst/>
          </a:prstGeom>
        </p:spPr>
      </p:pic>
      <p:sp>
        <p:nvSpPr>
          <p:cNvPr id="35" name="Rectangle 3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78A7DD-4C43-780A-ACB6-416DEF0E573E}"/>
              </a:ext>
            </a:extLst>
          </p:cNvPr>
          <p:cNvSpPr>
            <a:spLocks noGrp="1"/>
          </p:cNvSpPr>
          <p:nvPr>
            <p:ph type="title"/>
          </p:nvPr>
        </p:nvSpPr>
        <p:spPr>
          <a:xfrm>
            <a:off x="121298" y="131860"/>
            <a:ext cx="5974702" cy="1899912"/>
          </a:xfrm>
        </p:spPr>
        <p:txBody>
          <a:bodyPr>
            <a:normAutofit/>
          </a:bodyPr>
          <a:lstStyle/>
          <a:p>
            <a:r>
              <a:rPr lang="en-US" sz="3600" b="1" dirty="0">
                <a:effectLst>
                  <a:outerShdw blurRad="38100" dist="38100" dir="2700000" algn="tl">
                    <a:srgbClr val="000000">
                      <a:alpha val="43137"/>
                    </a:srgbClr>
                  </a:outerShdw>
                </a:effectLst>
              </a:rPr>
              <a:t>Cybersecurity Threats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and Challenges in Airports</a:t>
            </a:r>
          </a:p>
        </p:txBody>
      </p:sp>
      <p:sp>
        <p:nvSpPr>
          <p:cNvPr id="19" name="Content Placeholder 8">
            <a:extLst>
              <a:ext uri="{FF2B5EF4-FFF2-40B4-BE49-F238E27FC236}">
                <a16:creationId xmlns:a16="http://schemas.microsoft.com/office/drawing/2014/main" id="{64C2D646-BDD6-4398-B919-B807959ECF29}"/>
              </a:ext>
            </a:extLst>
          </p:cNvPr>
          <p:cNvSpPr>
            <a:spLocks noGrp="1"/>
          </p:cNvSpPr>
          <p:nvPr>
            <p:ph idx="1"/>
          </p:nvPr>
        </p:nvSpPr>
        <p:spPr>
          <a:xfrm>
            <a:off x="255411" y="2031772"/>
            <a:ext cx="5840589" cy="4631627"/>
          </a:xfrm>
        </p:spPr>
        <p:txBody>
          <a:bodyPr>
            <a:normAutofit/>
          </a:bodyPr>
          <a:lstStyle/>
          <a:p>
            <a:r>
              <a:rPr lang="en-US" sz="1600" dirty="0"/>
              <a:t>Ransomware Attacks</a:t>
            </a:r>
          </a:p>
          <a:p>
            <a:r>
              <a:rPr lang="en-US" sz="1600" dirty="0"/>
              <a:t>Phishing and Social Engineering</a:t>
            </a:r>
          </a:p>
          <a:p>
            <a:r>
              <a:rPr lang="en-US" sz="1600" dirty="0"/>
              <a:t>Insider Threats</a:t>
            </a:r>
          </a:p>
          <a:p>
            <a:r>
              <a:rPr lang="en-US" sz="1600" dirty="0"/>
              <a:t>Supply Chain Vulnerabilities</a:t>
            </a:r>
          </a:p>
          <a:p>
            <a:r>
              <a:rPr lang="en-US" sz="1600" dirty="0"/>
              <a:t>IoT and OT Security Risks</a:t>
            </a:r>
          </a:p>
          <a:p>
            <a:r>
              <a:rPr lang="en-US" sz="1600" dirty="0"/>
              <a:t>State-Sponsored or Organized Crime Syndicates</a:t>
            </a:r>
          </a:p>
          <a:p>
            <a:r>
              <a:rPr lang="en-US" sz="1600" dirty="0"/>
              <a:t>Distributed Denial of Service (DDoS) Attacks</a:t>
            </a:r>
          </a:p>
          <a:p>
            <a:r>
              <a:rPr lang="en-US" sz="1600" dirty="0"/>
              <a:t>Security Updates/ Patching </a:t>
            </a:r>
          </a:p>
          <a:p>
            <a:r>
              <a:rPr lang="en-US" sz="1600" dirty="0"/>
              <a:t>Complex and Unique Environments /Interoperability</a:t>
            </a:r>
          </a:p>
          <a:p>
            <a:r>
              <a:rPr lang="en-US" sz="1600" dirty="0"/>
              <a:t>Data Privacy and Compliance</a:t>
            </a:r>
          </a:p>
          <a:p>
            <a:r>
              <a:rPr lang="en-US" sz="1600" dirty="0"/>
              <a:t>Resource and Time Constraints </a:t>
            </a:r>
          </a:p>
          <a:p>
            <a:r>
              <a:rPr lang="en-US" sz="1600" dirty="0"/>
              <a:t>Skills Gap</a:t>
            </a:r>
          </a:p>
          <a:p>
            <a:r>
              <a:rPr lang="en-US" sz="1600" dirty="0"/>
              <a:t>User Awareness </a:t>
            </a:r>
          </a:p>
        </p:txBody>
      </p:sp>
    </p:spTree>
    <p:extLst>
      <p:ext uri="{BB962C8B-B14F-4D97-AF65-F5344CB8AC3E}">
        <p14:creationId xmlns:p14="http://schemas.microsoft.com/office/powerpoint/2010/main" val="4117174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in a suit standing in front of a large screen with a large screen showing a body of people&#10;&#10;Description automatically generated">
            <a:extLst>
              <a:ext uri="{FF2B5EF4-FFF2-40B4-BE49-F238E27FC236}">
                <a16:creationId xmlns:a16="http://schemas.microsoft.com/office/drawing/2014/main" id="{E4C12397-13C5-77CF-2021-544CAB4B453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690" b="14387"/>
          <a:stretch/>
        </p:blipFill>
        <p:spPr>
          <a:xfrm>
            <a:off x="2522358" y="10"/>
            <a:ext cx="9669642" cy="6857990"/>
          </a:xfrm>
          <a:prstGeom prst="rect">
            <a:avLst/>
          </a:prstGeom>
        </p:spPr>
      </p:pic>
      <p:sp>
        <p:nvSpPr>
          <p:cNvPr id="45" name="Rectangle 4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6D53B8-82B7-DFBB-F9CE-38678E517F89}"/>
              </a:ext>
            </a:extLst>
          </p:cNvPr>
          <p:cNvSpPr>
            <a:spLocks noGrp="1"/>
          </p:cNvSpPr>
          <p:nvPr>
            <p:ph type="title"/>
          </p:nvPr>
        </p:nvSpPr>
        <p:spPr>
          <a:xfrm>
            <a:off x="215110" y="71643"/>
            <a:ext cx="5880890" cy="1673181"/>
          </a:xfrm>
          <a:noFill/>
        </p:spPr>
        <p:txBody>
          <a:bodyPr vert="horz" lIns="91440" tIns="45720" rIns="91440" bIns="45720" rtlCol="0" anchor="b">
            <a:normAutofit/>
          </a:bodyPr>
          <a:lstStyle/>
          <a:p>
            <a:r>
              <a:rPr lang="en-US" sz="3600" b="1" dirty="0">
                <a:effectLst>
                  <a:outerShdw blurRad="38100" dist="38100" dir="2700000" algn="tl">
                    <a:srgbClr val="000000">
                      <a:alpha val="43137"/>
                    </a:srgbClr>
                  </a:outerShdw>
                </a:effectLst>
              </a:rPr>
              <a:t>Role of AI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in Cybersecurity </a:t>
            </a:r>
          </a:p>
        </p:txBody>
      </p:sp>
      <p:sp>
        <p:nvSpPr>
          <p:cNvPr id="7" name="TextBox 6">
            <a:extLst>
              <a:ext uri="{FF2B5EF4-FFF2-40B4-BE49-F238E27FC236}">
                <a16:creationId xmlns:a16="http://schemas.microsoft.com/office/drawing/2014/main" id="{EE389D11-B806-1BC7-FEB6-89FA7D550681}"/>
              </a:ext>
            </a:extLst>
          </p:cNvPr>
          <p:cNvSpPr txBox="1"/>
          <p:nvPr/>
        </p:nvSpPr>
        <p:spPr>
          <a:xfrm>
            <a:off x="215110" y="1882065"/>
            <a:ext cx="4841522" cy="3970318"/>
          </a:xfrm>
          <a:prstGeom prst="rect">
            <a:avLst/>
          </a:prstGeom>
          <a:noFill/>
        </p:spPr>
        <p:txBody>
          <a:bodyPr wrap="square" rtlCol="0">
            <a:spAutoFit/>
          </a:bodyPr>
          <a:lstStyle/>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b="0" i="0" dirty="0">
                <a:solidFill>
                  <a:srgbClr val="1B1C1D"/>
                </a:solidFill>
                <a:effectLst/>
                <a:latin typeface="CiscoSans"/>
              </a:rPr>
              <a:t>AI Assistant (</a:t>
            </a:r>
            <a:r>
              <a:rPr lang="en-US" b="0" i="0" dirty="0" err="1">
                <a:solidFill>
                  <a:srgbClr val="1B1C1D"/>
                </a:solidFill>
                <a:effectLst/>
                <a:latin typeface="CiscoSans"/>
              </a:rPr>
              <a:t>HackerGPT</a:t>
            </a:r>
            <a:r>
              <a:rPr lang="en-US" b="0" i="0" dirty="0">
                <a:solidFill>
                  <a:srgbClr val="1B1C1D"/>
                </a:solidFill>
                <a:effectLst/>
                <a:latin typeface="CiscoSans"/>
              </a:rPr>
              <a:t>, Microsof</a:t>
            </a:r>
            <a:r>
              <a:rPr lang="en-US" dirty="0">
                <a:solidFill>
                  <a:srgbClr val="1B1C1D"/>
                </a:solidFill>
                <a:latin typeface="CiscoSans"/>
              </a:rPr>
              <a:t>t Copilot, CISCO AI Assistant) </a:t>
            </a:r>
            <a:endParaRPr lang="en-US" dirty="0"/>
          </a:p>
          <a:p>
            <a:pPr marL="285750" indent="-285750" algn="just">
              <a:buFont typeface="Arial" panose="020B0604020202020204" pitchFamily="34" charset="0"/>
              <a:buChar char="•"/>
            </a:pPr>
            <a:r>
              <a:rPr lang="en-US" dirty="0"/>
              <a:t>Automatic Disruption of Advanced Cyberattack</a:t>
            </a:r>
          </a:p>
          <a:p>
            <a:pPr marL="285750" indent="-285750" algn="just">
              <a:buFont typeface="Arial" panose="020B0604020202020204" pitchFamily="34" charset="0"/>
              <a:buChar char="•"/>
            </a:pPr>
            <a:r>
              <a:rPr lang="en-US" dirty="0"/>
              <a:t>XDR-Prioritized Incidents</a:t>
            </a:r>
          </a:p>
          <a:p>
            <a:pPr marL="285750" indent="-285750" algn="just">
              <a:buFont typeface="Arial" panose="020B0604020202020204" pitchFamily="34" charset="0"/>
              <a:buChar char="•"/>
            </a:pPr>
            <a:r>
              <a:rPr lang="en-US" b="0" i="0" dirty="0">
                <a:solidFill>
                  <a:srgbClr val="0D0D0D"/>
                </a:solidFill>
                <a:effectLst/>
                <a:latin typeface="Söhne"/>
              </a:rPr>
              <a:t>Auto-Heal Affected Assets</a:t>
            </a:r>
          </a:p>
          <a:p>
            <a:pPr marL="285750" indent="-285750" algn="just">
              <a:buFont typeface="Arial" panose="020B0604020202020204" pitchFamily="34" charset="0"/>
              <a:buChar char="•"/>
            </a:pPr>
            <a:r>
              <a:rPr lang="en-US" b="0" i="0" dirty="0">
                <a:solidFill>
                  <a:srgbClr val="0D0D0D"/>
                </a:solidFill>
                <a:effectLst/>
                <a:latin typeface="Söhne"/>
              </a:rPr>
              <a:t>Proactive Threat Hunting</a:t>
            </a:r>
          </a:p>
          <a:p>
            <a:pPr marL="285750" indent="-285750" algn="just">
              <a:buFont typeface="Arial" panose="020B0604020202020204" pitchFamily="34" charset="0"/>
              <a:buChar char="•"/>
            </a:pPr>
            <a:r>
              <a:rPr lang="en-US" dirty="0"/>
              <a:t>Advanced analytics and automated workflows help you understand your organization's cyberthreat landscape and vulnerabilities</a:t>
            </a:r>
          </a:p>
          <a:p>
            <a:pPr marL="285750" indent="-285750" algn="just">
              <a:buFont typeface="Arial" panose="020B0604020202020204" pitchFamily="34" charset="0"/>
              <a:buChar char="•"/>
            </a:pPr>
            <a:r>
              <a:rPr lang="en-US" dirty="0"/>
              <a:t>Advanced Imaging Technology (AIT) systems used at airport security checkpoints with a new artificial intelligence-based algorithm</a:t>
            </a:r>
          </a:p>
          <a:p>
            <a:endParaRPr lang="en-US" dirty="0"/>
          </a:p>
        </p:txBody>
      </p:sp>
    </p:spTree>
    <p:extLst>
      <p:ext uri="{BB962C8B-B14F-4D97-AF65-F5344CB8AC3E}">
        <p14:creationId xmlns:p14="http://schemas.microsoft.com/office/powerpoint/2010/main" val="284205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itting in a chair in a large room with computers and a plane in the background&#10;&#10;Description automatically generated">
            <a:extLst>
              <a:ext uri="{FF2B5EF4-FFF2-40B4-BE49-F238E27FC236}">
                <a16:creationId xmlns:a16="http://schemas.microsoft.com/office/drawing/2014/main" id="{A428E792-D6E5-A184-0B99-3A0864B9BC21}"/>
              </a:ext>
            </a:extLst>
          </p:cNvPr>
          <p:cNvPicPr>
            <a:picLocks noChangeAspect="1"/>
          </p:cNvPicPr>
          <p:nvPr/>
        </p:nvPicPr>
        <p:blipFill rotWithShape="1">
          <a:blip r:embed="rId2">
            <a:extLst>
              <a:ext uri="{28A0092B-C50C-407E-A947-70E740481C1C}">
                <a14:useLocalDpi xmlns:a14="http://schemas.microsoft.com/office/drawing/2010/main" val="0"/>
              </a:ext>
            </a:extLst>
          </a:blip>
          <a:srcRect t="4567" b="24509"/>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9844F5-821E-AE2A-43C3-F63BC8401FF7}"/>
              </a:ext>
            </a:extLst>
          </p:cNvPr>
          <p:cNvSpPr>
            <a:spLocks noGrp="1"/>
          </p:cNvSpPr>
          <p:nvPr>
            <p:ph type="title"/>
          </p:nvPr>
        </p:nvSpPr>
        <p:spPr>
          <a:xfrm>
            <a:off x="157058" y="309063"/>
            <a:ext cx="3822189" cy="1016077"/>
          </a:xfrm>
        </p:spPr>
        <p:txBody>
          <a:bodyPr>
            <a:normAutofit/>
          </a:bodyPr>
          <a:lstStyle/>
          <a:p>
            <a:r>
              <a:rPr lang="en-US" sz="3600" b="1" dirty="0">
                <a:effectLst>
                  <a:outerShdw blurRad="38100" dist="38100" dir="2700000" algn="tl">
                    <a:srgbClr val="000000">
                      <a:alpha val="43137"/>
                    </a:srgbClr>
                  </a:outerShdw>
                </a:effectLst>
              </a:rPr>
              <a:t>Compliance </a:t>
            </a:r>
          </a:p>
        </p:txBody>
      </p:sp>
      <p:sp>
        <p:nvSpPr>
          <p:cNvPr id="9" name="Content Placeholder 8">
            <a:extLst>
              <a:ext uri="{FF2B5EF4-FFF2-40B4-BE49-F238E27FC236}">
                <a16:creationId xmlns:a16="http://schemas.microsoft.com/office/drawing/2014/main" id="{0A5347CB-AB0E-44B9-9AC4-BB4148C34259}"/>
              </a:ext>
            </a:extLst>
          </p:cNvPr>
          <p:cNvSpPr>
            <a:spLocks noGrp="1"/>
          </p:cNvSpPr>
          <p:nvPr>
            <p:ph idx="1"/>
          </p:nvPr>
        </p:nvSpPr>
        <p:spPr>
          <a:xfrm>
            <a:off x="157062" y="817106"/>
            <a:ext cx="3957737" cy="3362554"/>
          </a:xfrm>
        </p:spPr>
        <p:txBody>
          <a:bodyPr>
            <a:normAutofit lnSpcReduction="10000"/>
          </a:bodyPr>
          <a:lstStyle/>
          <a:p>
            <a:pPr marL="0" indent="0" algn="just">
              <a:buNone/>
            </a:pPr>
            <a:endParaRPr lang="en-US" sz="1700" dirty="0"/>
          </a:p>
          <a:p>
            <a:pPr marL="0" indent="0" algn="just">
              <a:buNone/>
            </a:pPr>
            <a:r>
              <a:rPr lang="en-US" sz="1700" b="1" dirty="0">
                <a:solidFill>
                  <a:srgbClr val="0070C0"/>
                </a:solidFill>
              </a:rPr>
              <a:t>EASA Part- IS</a:t>
            </a:r>
          </a:p>
          <a:p>
            <a:pPr marL="0" indent="0" algn="just">
              <a:buNone/>
            </a:pPr>
            <a:r>
              <a:rPr lang="en-US" sz="1700" dirty="0"/>
              <a:t>The aerodrome operator shall establish, implement and maintain an information security management system in accordance with Delegated Regulation (EU) 2022/1645 ( 1 ) in order to ensure the proper management of information security risks which may have an impact on aviation safety.  Applicable from 16 October 2025 Delegated Regulation (EU) 2022/1645</a:t>
            </a:r>
          </a:p>
          <a:p>
            <a:pPr marL="0" indent="0" algn="just">
              <a:buNone/>
            </a:pPr>
            <a:r>
              <a:rPr lang="en-US" sz="1000" b="1" i="1" dirty="0">
                <a:solidFill>
                  <a:srgbClr val="0070C0"/>
                </a:solidFill>
              </a:rPr>
              <a:t>Reference: Easy Access Rules for Aerodromes</a:t>
            </a:r>
          </a:p>
        </p:txBody>
      </p:sp>
      <p:sp>
        <p:nvSpPr>
          <p:cNvPr id="6" name="TextBox 5">
            <a:extLst>
              <a:ext uri="{FF2B5EF4-FFF2-40B4-BE49-F238E27FC236}">
                <a16:creationId xmlns:a16="http://schemas.microsoft.com/office/drawing/2014/main" id="{018F5075-B286-8151-7F4E-8D47DCE76107}"/>
              </a:ext>
            </a:extLst>
          </p:cNvPr>
          <p:cNvSpPr txBox="1"/>
          <p:nvPr/>
        </p:nvSpPr>
        <p:spPr>
          <a:xfrm>
            <a:off x="157058" y="4073127"/>
            <a:ext cx="3957741" cy="2446824"/>
          </a:xfrm>
          <a:prstGeom prst="rect">
            <a:avLst/>
          </a:prstGeom>
          <a:noFill/>
        </p:spPr>
        <p:txBody>
          <a:bodyPr wrap="square" rtlCol="0">
            <a:spAutoFit/>
          </a:bodyPr>
          <a:lstStyle/>
          <a:p>
            <a:pPr algn="just"/>
            <a:r>
              <a:rPr lang="en-US" sz="1700" b="1" dirty="0">
                <a:solidFill>
                  <a:srgbClr val="0070C0"/>
                </a:solidFill>
              </a:rPr>
              <a:t>NIS -2 Directive </a:t>
            </a:r>
          </a:p>
          <a:p>
            <a:pPr algn="just"/>
            <a:endParaRPr lang="en-US" sz="1700" b="1" dirty="0">
              <a:solidFill>
                <a:srgbClr val="0070C0"/>
              </a:solidFill>
            </a:endParaRPr>
          </a:p>
          <a:p>
            <a:pPr algn="just"/>
            <a:r>
              <a:rPr lang="en-US" sz="1700" dirty="0"/>
              <a:t>The Directive 2022/2555 “NIS-2” aims at improving cybersecurity risk management and reporting obligations in a wide range of sectors, including air transport.</a:t>
            </a:r>
          </a:p>
          <a:p>
            <a:pPr algn="just"/>
            <a:r>
              <a:rPr lang="en-US" sz="1700" dirty="0"/>
              <a:t>Member States have to transpose the NIS2 Directive into national law by 17 October 2024</a:t>
            </a:r>
          </a:p>
        </p:txBody>
      </p:sp>
    </p:spTree>
    <p:extLst>
      <p:ext uri="{BB962C8B-B14F-4D97-AF65-F5344CB8AC3E}">
        <p14:creationId xmlns:p14="http://schemas.microsoft.com/office/powerpoint/2010/main" val="275218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itting in a chair in a large room with computers and a plane in the background&#10;&#10;Description automatically generated">
            <a:extLst>
              <a:ext uri="{FF2B5EF4-FFF2-40B4-BE49-F238E27FC236}">
                <a16:creationId xmlns:a16="http://schemas.microsoft.com/office/drawing/2014/main" id="{A428E792-D6E5-A184-0B99-3A0864B9BC21}"/>
              </a:ext>
            </a:extLst>
          </p:cNvPr>
          <p:cNvPicPr>
            <a:picLocks noChangeAspect="1"/>
          </p:cNvPicPr>
          <p:nvPr/>
        </p:nvPicPr>
        <p:blipFill rotWithShape="1">
          <a:blip r:embed="rId2">
            <a:extLst>
              <a:ext uri="{28A0092B-C50C-407E-A947-70E740481C1C}">
                <a14:useLocalDpi xmlns:a14="http://schemas.microsoft.com/office/drawing/2010/main" val="0"/>
              </a:ext>
            </a:extLst>
          </a:blip>
          <a:srcRect t="4567" b="24509"/>
          <a:stretch/>
        </p:blipFill>
        <p:spPr>
          <a:xfrm>
            <a:off x="2522356" y="10"/>
            <a:ext cx="9669642" cy="685799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9844F5-821E-AE2A-43C3-F63BC8401FF7}"/>
              </a:ext>
            </a:extLst>
          </p:cNvPr>
          <p:cNvSpPr>
            <a:spLocks noGrp="1"/>
          </p:cNvSpPr>
          <p:nvPr>
            <p:ph type="title"/>
          </p:nvPr>
        </p:nvSpPr>
        <p:spPr>
          <a:xfrm>
            <a:off x="157059" y="0"/>
            <a:ext cx="3822189" cy="1016077"/>
          </a:xfrm>
        </p:spPr>
        <p:txBody>
          <a:bodyPr>
            <a:normAutofit/>
          </a:bodyPr>
          <a:lstStyle/>
          <a:p>
            <a:r>
              <a:rPr lang="en-US" sz="3600" b="1" dirty="0">
                <a:effectLst>
                  <a:outerShdw blurRad="38100" dist="38100" dir="2700000" algn="tl">
                    <a:srgbClr val="000000">
                      <a:alpha val="43137"/>
                    </a:srgbClr>
                  </a:outerShdw>
                </a:effectLst>
              </a:rPr>
              <a:t>Compliance </a:t>
            </a:r>
          </a:p>
        </p:txBody>
      </p:sp>
      <p:sp>
        <p:nvSpPr>
          <p:cNvPr id="9" name="Content Placeholder 8">
            <a:extLst>
              <a:ext uri="{FF2B5EF4-FFF2-40B4-BE49-F238E27FC236}">
                <a16:creationId xmlns:a16="http://schemas.microsoft.com/office/drawing/2014/main" id="{0A5347CB-AB0E-44B9-9AC4-BB4148C34259}"/>
              </a:ext>
            </a:extLst>
          </p:cNvPr>
          <p:cNvSpPr>
            <a:spLocks noGrp="1"/>
          </p:cNvSpPr>
          <p:nvPr>
            <p:ph idx="1"/>
          </p:nvPr>
        </p:nvSpPr>
        <p:spPr>
          <a:xfrm>
            <a:off x="89284" y="648430"/>
            <a:ext cx="3957737" cy="6040884"/>
          </a:xfrm>
        </p:spPr>
        <p:txBody>
          <a:bodyPr>
            <a:normAutofit lnSpcReduction="10000"/>
          </a:bodyPr>
          <a:lstStyle/>
          <a:p>
            <a:pPr marL="0" indent="0" algn="just">
              <a:buNone/>
            </a:pPr>
            <a:endParaRPr lang="en-US" sz="1700" dirty="0"/>
          </a:p>
          <a:p>
            <a:pPr marL="0" indent="0" algn="just">
              <a:buNone/>
            </a:pPr>
            <a:r>
              <a:rPr lang="en-US" sz="1700" b="1" dirty="0">
                <a:solidFill>
                  <a:srgbClr val="0070C0"/>
                </a:solidFill>
              </a:rPr>
              <a:t>AI Act </a:t>
            </a:r>
          </a:p>
          <a:p>
            <a:pPr marL="0" indent="0" algn="just">
              <a:buNone/>
            </a:pPr>
            <a:r>
              <a:rPr lang="en-US" sz="1700" dirty="0"/>
              <a:t>European Union lawmakers gave final approval to the AI Act in March 2024, making it the world-leading set of rules for AI.</a:t>
            </a:r>
          </a:p>
          <a:p>
            <a:pPr marL="0" indent="0" algn="just">
              <a:buNone/>
            </a:pPr>
            <a:r>
              <a:rPr lang="en-US" sz="1700" dirty="0"/>
              <a:t>The AI Act will enter into force 20 days after its publication in the Official Journal and will be fully applicable 2 years later. However, there are some exceptions:</a:t>
            </a:r>
          </a:p>
          <a:p>
            <a:pPr algn="just"/>
            <a:r>
              <a:rPr lang="en-US" sz="1700" dirty="0"/>
              <a:t>Prohibitions will take effect after six months.</a:t>
            </a:r>
          </a:p>
          <a:p>
            <a:pPr algn="just"/>
            <a:r>
              <a:rPr lang="en-US" sz="1700" dirty="0"/>
              <a:t>Governance rules and obligations for general-purpose AI models become applicable after 12 months.</a:t>
            </a:r>
          </a:p>
          <a:p>
            <a:pPr algn="just"/>
            <a:r>
              <a:rPr lang="en-US" sz="1700" dirty="0"/>
              <a:t>Rules for AI systems embedded into regulated products will apply after 36 months</a:t>
            </a:r>
          </a:p>
          <a:p>
            <a:pPr marL="0" indent="0" algn="just">
              <a:buNone/>
            </a:pPr>
            <a:r>
              <a:rPr lang="en-US" sz="1700" dirty="0"/>
              <a:t>Applicability: The AI Act will likely be published in the Official Journal of the EU between May – July. Twenty days after publication, the law will enter into force and become applicable between late 2024 – summer 2027</a:t>
            </a:r>
          </a:p>
          <a:p>
            <a:pPr marL="0" indent="0" algn="just">
              <a:buNone/>
            </a:pPr>
            <a:endParaRPr lang="en-US" sz="1700" dirty="0"/>
          </a:p>
          <a:p>
            <a:pPr marL="0" indent="0" algn="just">
              <a:buNone/>
            </a:pPr>
            <a:endParaRPr lang="en-US" sz="1700" dirty="0"/>
          </a:p>
        </p:txBody>
      </p:sp>
    </p:spTree>
    <p:extLst>
      <p:ext uri="{BB962C8B-B14F-4D97-AF65-F5344CB8AC3E}">
        <p14:creationId xmlns:p14="http://schemas.microsoft.com/office/powerpoint/2010/main" val="202357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D869C7C-D7D2-F56C-BD39-0E36BFBC4FE7}"/>
              </a:ext>
            </a:extLst>
          </p:cNvPr>
          <p:cNvSpPr>
            <a:spLocks noGrp="1"/>
          </p:cNvSpPr>
          <p:nvPr>
            <p:ph idx="1"/>
          </p:nvPr>
        </p:nvSpPr>
        <p:spPr>
          <a:xfrm>
            <a:off x="391886" y="279918"/>
            <a:ext cx="6399531" cy="6360579"/>
          </a:xfrm>
        </p:spPr>
        <p:txBody>
          <a:bodyPr anchor="t">
            <a:normAutofit lnSpcReduction="10000"/>
          </a:bodyPr>
          <a:lstStyle/>
          <a:p>
            <a:pPr marL="0" indent="0" algn="just">
              <a:buNone/>
            </a:pPr>
            <a:r>
              <a:rPr lang="en-US" sz="1400" b="1" dirty="0">
                <a:solidFill>
                  <a:srgbClr val="002060"/>
                </a:solidFill>
              </a:rPr>
              <a:t>ISO : </a:t>
            </a:r>
            <a:r>
              <a:rPr lang="en-US" sz="1400" dirty="0"/>
              <a:t>Can you please provide with the key differences between EASA part IS and NIS2</a:t>
            </a:r>
          </a:p>
          <a:p>
            <a:pPr marL="0" indent="0" algn="just">
              <a:buNone/>
            </a:pPr>
            <a:r>
              <a:rPr lang="en-US" sz="1400" b="1" dirty="0">
                <a:solidFill>
                  <a:srgbClr val="C00000"/>
                </a:solidFill>
              </a:rPr>
              <a:t>Petal AI : </a:t>
            </a:r>
            <a:r>
              <a:rPr lang="en-US" sz="1400" dirty="0"/>
              <a:t>Based on the provided document snippets, I can provide some key differences between EASA Part IS and NIS2:</a:t>
            </a:r>
          </a:p>
          <a:p>
            <a:pPr algn="just"/>
            <a:endParaRPr lang="en-US" sz="1400" dirty="0"/>
          </a:p>
          <a:p>
            <a:pPr algn="just"/>
            <a:r>
              <a:rPr lang="en-US" sz="1400" dirty="0"/>
              <a:t>Scope: EASA Part-IS applies to production organizations, design organizations, aerodrome operators, and apron management service providers in the aviation industry. On the other hand, NIS2 applies to DNS service providers, TLD name registries, entities providing domain name registration services, cloud computing service providers, data center service providers, content delivery network providers, managed service providers, managed security service providers, online marketplaces, online search engines, and social networking services platforms.</a:t>
            </a:r>
          </a:p>
          <a:p>
            <a:pPr algn="just"/>
            <a:r>
              <a:rPr lang="en-US" sz="1400" dirty="0"/>
              <a:t>Purpose: EASA Part IS focuses on the management of information security risks with a potential impact on aviation safety. NIS2, on the other hand, aims to ensure a high common level of cybersecurity across the European Union.</a:t>
            </a:r>
          </a:p>
          <a:p>
            <a:pPr algn="just"/>
            <a:r>
              <a:rPr lang="en-US" sz="1400" dirty="0"/>
              <a:t>Information Security Management System (ISMS): EASA Part-IS requires organizations to establish, implement, and maintain an ISMS to manage information security risks. NIS2 does not specifically mention the requirement for an ISMS.</a:t>
            </a:r>
          </a:p>
          <a:p>
            <a:pPr algn="just"/>
            <a:r>
              <a:rPr lang="en-US" sz="1400" dirty="0"/>
              <a:t>Risk Assessment: EASA Part-IS requires organizations to conduct information security risk assessments to identify and evaluate potential risks. NIS2 also includes provisions for risk assessment, but it focuses on the broader context of network and information systems security.</a:t>
            </a:r>
          </a:p>
          <a:p>
            <a:pPr algn="just"/>
            <a:r>
              <a:rPr lang="en-US" sz="1400" dirty="0"/>
              <a:t>Registry of Entities: NIS2 mandates ENISA to create and maintain a registry of entities such as DNS service providers, cloud computing service providers, and online marketplaces. EASA Part IS does not include a similar requirement for a registry of entities.</a:t>
            </a:r>
          </a:p>
          <a:p>
            <a:pPr marL="0" indent="0" algn="just">
              <a:buNone/>
            </a:pPr>
            <a:r>
              <a:rPr lang="en-US" sz="1100" b="1" i="1" dirty="0">
                <a:solidFill>
                  <a:srgbClr val="C00000"/>
                </a:solidFill>
              </a:rPr>
              <a:t>Please note that these differences are based on the provided document snippets, and there may be additional differences between EASA Part IS and NIS2 that are not mentioned here</a:t>
            </a:r>
            <a:r>
              <a:rPr lang="en-US" sz="1100" dirty="0"/>
              <a:t>.</a:t>
            </a:r>
          </a:p>
        </p:txBody>
      </p:sp>
      <p:pic>
        <p:nvPicPr>
          <p:cNvPr id="5" name="Content Placeholder 4" descr="A person standing in front of a large screen with a map of the world&#10;&#10;Description automatically generated">
            <a:extLst>
              <a:ext uri="{FF2B5EF4-FFF2-40B4-BE49-F238E27FC236}">
                <a16:creationId xmlns:a16="http://schemas.microsoft.com/office/drawing/2014/main" id="{7B12F081-4CD7-7EDB-613B-BFBF7FA4EB50}"/>
              </a:ext>
            </a:extLst>
          </p:cNvPr>
          <p:cNvPicPr>
            <a:picLocks noChangeAspect="1"/>
          </p:cNvPicPr>
          <p:nvPr/>
        </p:nvPicPr>
        <p:blipFill rotWithShape="1">
          <a:blip r:embed="rId3">
            <a:extLst>
              <a:ext uri="{28A0092B-C50C-407E-A947-70E740481C1C}">
                <a14:useLocalDpi xmlns:a14="http://schemas.microsoft.com/office/drawing/2010/main" val="0"/>
              </a:ext>
            </a:extLst>
          </a:blip>
          <a:srcRect l="11924" r="16318"/>
          <a:stretch/>
        </p:blipFill>
        <p:spPr>
          <a:xfrm>
            <a:off x="7270812" y="10"/>
            <a:ext cx="4921187" cy="6857990"/>
          </a:xfrm>
          <a:prstGeom prst="rect">
            <a:avLst/>
          </a:prstGeom>
        </p:spPr>
      </p:pic>
      <p:grpSp>
        <p:nvGrpSpPr>
          <p:cNvPr id="23" name="Group 22">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24" name="Rectangle 23">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5152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airport with a large building and a large runway&#10;&#10;Description automatically generated with medium confidence">
            <a:extLst>
              <a:ext uri="{FF2B5EF4-FFF2-40B4-BE49-F238E27FC236}">
                <a16:creationId xmlns:a16="http://schemas.microsoft.com/office/drawing/2014/main" id="{9EAAEE38-85FE-F9F6-128D-2C61BBEC2520}"/>
              </a:ext>
            </a:extLst>
          </p:cNvPr>
          <p:cNvPicPr>
            <a:picLocks noChangeAspect="1"/>
          </p:cNvPicPr>
          <p:nvPr/>
        </p:nvPicPr>
        <p:blipFill rotWithShape="1">
          <a:blip r:embed="rId2">
            <a:extLst>
              <a:ext uri="{28A0092B-C50C-407E-A947-70E740481C1C}">
                <a14:useLocalDpi xmlns:a14="http://schemas.microsoft.com/office/drawing/2010/main" val="0"/>
              </a:ext>
            </a:extLst>
          </a:blip>
          <a:srcRect t="6170" r="-2" b="-2"/>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30" name="Freeform: Shape 29">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2" name="Freeform: Shape 31">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DAAC4B1-10DB-AF5B-0C98-B3F203C58FC7}"/>
              </a:ext>
            </a:extLst>
          </p:cNvPr>
          <p:cNvSpPr>
            <a:spLocks noGrp="1"/>
          </p:cNvSpPr>
          <p:nvPr>
            <p:ph type="title"/>
          </p:nvPr>
        </p:nvSpPr>
        <p:spPr>
          <a:xfrm>
            <a:off x="428625" y="932688"/>
            <a:ext cx="4992624" cy="1243584"/>
          </a:xfrm>
        </p:spPr>
        <p:txBody>
          <a:bodyPr anchor="ctr">
            <a:normAutofit/>
          </a:bodyPr>
          <a:lstStyle/>
          <a:p>
            <a:r>
              <a:rPr lang="en-US" sz="3600" b="1" dirty="0">
                <a:effectLst>
                  <a:outerShdw blurRad="38100" dist="38100" dir="2700000" algn="tl">
                    <a:srgbClr val="000000">
                      <a:alpha val="43137"/>
                    </a:srgbClr>
                  </a:outerShdw>
                </a:effectLst>
              </a:rPr>
              <a:t>Current Challenges – </a:t>
            </a:r>
            <a:br>
              <a:rPr lang="en-US" sz="3600" b="1" dirty="0">
                <a:effectLst>
                  <a:outerShdw blurRad="38100" dist="38100" dir="2700000" algn="tl">
                    <a:srgbClr val="000000">
                      <a:alpha val="43137"/>
                    </a:srgbClr>
                  </a:outerShdw>
                </a:effectLst>
              </a:rPr>
            </a:br>
            <a:r>
              <a:rPr lang="en-US" sz="3600" b="1" dirty="0">
                <a:effectLst>
                  <a:outerShdw blurRad="38100" dist="38100" dir="2700000" algn="tl">
                    <a:srgbClr val="000000">
                      <a:alpha val="43137"/>
                    </a:srgbClr>
                  </a:outerShdw>
                </a:effectLst>
              </a:rPr>
              <a:t>Can AI Assist ?</a:t>
            </a:r>
          </a:p>
        </p:txBody>
      </p:sp>
      <p:sp>
        <p:nvSpPr>
          <p:cNvPr id="34" name="Rectangle 33">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Content Placeholder 8">
            <a:extLst>
              <a:ext uri="{FF2B5EF4-FFF2-40B4-BE49-F238E27FC236}">
                <a16:creationId xmlns:a16="http://schemas.microsoft.com/office/drawing/2014/main" id="{1520054C-008B-F4A5-DD2D-0109E1021D18}"/>
              </a:ext>
            </a:extLst>
          </p:cNvPr>
          <p:cNvSpPr>
            <a:spLocks noGrp="1"/>
          </p:cNvSpPr>
          <p:nvPr>
            <p:ph idx="1"/>
          </p:nvPr>
        </p:nvSpPr>
        <p:spPr>
          <a:xfrm>
            <a:off x="374904" y="2522949"/>
            <a:ext cx="5065776" cy="3402363"/>
          </a:xfrm>
        </p:spPr>
        <p:txBody>
          <a:bodyPr anchor="t">
            <a:noAutofit/>
          </a:bodyPr>
          <a:lstStyle/>
          <a:p>
            <a:pPr algn="just"/>
            <a:r>
              <a:rPr lang="en-US" sz="1400" dirty="0"/>
              <a:t>Operational effectiveness is prioritized over a secure environment.</a:t>
            </a:r>
          </a:p>
          <a:p>
            <a:pPr algn="just"/>
            <a:r>
              <a:rPr lang="en-US" sz="1400" dirty="0"/>
              <a:t> Due to the nature of airports (operational 24/7), performing security updates and patches is not easy.</a:t>
            </a:r>
          </a:p>
          <a:p>
            <a:pPr algn="just"/>
            <a:r>
              <a:rPr lang="en-US" sz="1400" dirty="0"/>
              <a:t>Information Security System interoperability is hindered by legacy systems, vendor immaturity, and several stakeholder systems that need to exchange data.</a:t>
            </a:r>
          </a:p>
          <a:p>
            <a:pPr algn="just"/>
            <a:r>
              <a:rPr lang="en-US" sz="1400" dirty="0"/>
              <a:t>There is a skill gap in terms of operational technology at airports, which is not widely recognized by the general Infosec Industry, such as Baggage Handling Systems and CT Scanners.</a:t>
            </a:r>
          </a:p>
          <a:p>
            <a:pPr algn="just"/>
            <a:r>
              <a:rPr lang="en-US" sz="1400" dirty="0"/>
              <a:t>It is often believed that segregation of networks, whether logical or physical, is always a good mitigation measure.</a:t>
            </a:r>
          </a:p>
          <a:p>
            <a:pPr algn="just"/>
            <a:r>
              <a:rPr lang="en-US" sz="1400" dirty="0"/>
              <a:t>Chief Information Security Officers are often only recognized and consulted during times of crisis.</a:t>
            </a:r>
          </a:p>
          <a:p>
            <a:pPr algn="just"/>
            <a:r>
              <a:rPr lang="en-US" sz="1400" dirty="0"/>
              <a:t>Users are not actively engaged in information security, assuming it is not their job</a:t>
            </a:r>
          </a:p>
        </p:txBody>
      </p:sp>
    </p:spTree>
    <p:extLst>
      <p:ext uri="{BB962C8B-B14F-4D97-AF65-F5344CB8AC3E}">
        <p14:creationId xmlns:p14="http://schemas.microsoft.com/office/powerpoint/2010/main" val="2905994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1022</TotalTime>
  <Words>1676</Words>
  <Application>Microsoft Office PowerPoint</Application>
  <PresentationFormat>Widescreen</PresentationFormat>
  <Paragraphs>95</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Calibri</vt:lpstr>
      <vt:lpstr>Calibri Light</vt:lpstr>
      <vt:lpstr>CiscoSans</vt:lpstr>
      <vt:lpstr>Encode Sans</vt:lpstr>
      <vt:lpstr>Segoe UI</vt:lpstr>
      <vt:lpstr>Söhne</vt:lpstr>
      <vt:lpstr>Office Theme</vt:lpstr>
      <vt:lpstr>AI and Cybersecurity  in Airports </vt:lpstr>
      <vt:lpstr>PowerPoint Presentation</vt:lpstr>
      <vt:lpstr>Artificial intelligence (AI)Definitions </vt:lpstr>
      <vt:lpstr>Cybersecurity Threats  and Challenges in Airports</vt:lpstr>
      <vt:lpstr>Role of AI  in Cybersecurity </vt:lpstr>
      <vt:lpstr>Compliance </vt:lpstr>
      <vt:lpstr>Compliance </vt:lpstr>
      <vt:lpstr>PowerPoint Presentation</vt:lpstr>
      <vt:lpstr>Current Challenges –  Can AI Assist ?</vt:lpstr>
      <vt:lpstr>Risk  Management </vt:lpstr>
      <vt:lpstr>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Costas Tziazas</dc:creator>
  <cp:lastModifiedBy>Costas Tziazas</cp:lastModifiedBy>
  <cp:revision>9</cp:revision>
  <dcterms:created xsi:type="dcterms:W3CDTF">2024-05-07T06:22:13Z</dcterms:created>
  <dcterms:modified xsi:type="dcterms:W3CDTF">2024-05-29T18:27:10Z</dcterms:modified>
</cp:coreProperties>
</file>